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sldIdLst>
    <p:sldId id="256" r:id="rId2"/>
    <p:sldId id="267" r:id="rId3"/>
    <p:sldId id="257" r:id="rId4"/>
    <p:sldId id="258" r:id="rId5"/>
    <p:sldId id="259" r:id="rId6"/>
    <p:sldId id="260" r:id="rId7"/>
    <p:sldId id="261" r:id="rId8"/>
    <p:sldId id="262" r:id="rId9"/>
    <p:sldId id="263" r:id="rId10"/>
    <p:sldId id="264" r:id="rId11"/>
    <p:sldId id="265" r:id="rId12"/>
    <p:sldId id="268" r:id="rId13"/>
    <p:sldId id="266" r:id="rId14"/>
    <p:sldId id="269" r:id="rId15"/>
    <p:sldId id="270" r:id="rId16"/>
    <p:sldId id="271" r:id="rId17"/>
    <p:sldId id="272" r:id="rId18"/>
    <p:sldId id="275" r:id="rId19"/>
    <p:sldId id="273" r:id="rId20"/>
    <p:sldId id="276" r:id="rId21"/>
    <p:sldId id="277" r:id="rId22"/>
    <p:sldId id="283" r:id="rId23"/>
    <p:sldId id="278" r:id="rId24"/>
    <p:sldId id="281" r:id="rId25"/>
    <p:sldId id="282" r:id="rId26"/>
    <p:sldId id="280"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3" autoAdjust="0"/>
    <p:restoredTop sz="93439" autoAdjust="0"/>
  </p:normalViewPr>
  <p:slideViewPr>
    <p:cSldViewPr snapToGrid="0" snapToObjects="1">
      <p:cViewPr>
        <p:scale>
          <a:sx n="110" d="100"/>
          <a:sy n="110" d="100"/>
        </p:scale>
        <p:origin x="-88" y="944"/>
      </p:cViewPr>
      <p:guideLst>
        <p:guide orient="horz" pos="2160"/>
        <p:guide pos="2880"/>
      </p:guideLst>
    </p:cSldViewPr>
  </p:slideViewPr>
  <p:outlineViewPr>
    <p:cViewPr>
      <p:scale>
        <a:sx n="33" d="100"/>
        <a:sy n="33" d="100"/>
      </p:scale>
      <p:origin x="0" y="187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AB0A2-9F1B-4643-8254-804D54B38A4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F9A7F6DD-A137-8248-AEEB-391057EB24D1}" type="pres">
      <dgm:prSet presAssocID="{8ACAB0A2-9F1B-4643-8254-804D54B38A42}" presName="linear" presStyleCnt="0">
        <dgm:presLayoutVars>
          <dgm:animLvl val="lvl"/>
          <dgm:resizeHandles val="exact"/>
        </dgm:presLayoutVars>
      </dgm:prSet>
      <dgm:spPr/>
      <dgm:t>
        <a:bodyPr/>
        <a:lstStyle/>
        <a:p>
          <a:endParaRPr lang="en-US"/>
        </a:p>
      </dgm:t>
    </dgm:pt>
  </dgm:ptLst>
  <dgm:cxnLst>
    <dgm:cxn modelId="{5A44D446-6352-DC48-ACC5-A159409664B4}" type="presOf" srcId="{8ACAB0A2-9F1B-4643-8254-804D54B38A42}" destId="{F9A7F6DD-A137-8248-AEEB-391057EB24D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ict"/><Relationship Id="rId1" Type="http://schemas.openxmlformats.org/officeDocument/2006/relationships/image" Target="../media/image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E502B-0AFF-F240-9084-0B74F8206A78}" type="datetimeFigureOut">
              <a:rPr lang="en-US" smtClean="0"/>
              <a:pPr/>
              <a:t>10/21/10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6CA69-131C-6549-A6C5-0AC7799204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Entrance to better classes</a:t>
            </a:r>
          </a:p>
          <a:p>
            <a:r>
              <a:rPr lang="en-US" dirty="0" smtClean="0"/>
              <a:t>Eventually entrance to advanced</a:t>
            </a:r>
            <a:r>
              <a:rPr lang="en-US" baseline="0" dirty="0" smtClean="0"/>
              <a:t> studies</a:t>
            </a:r>
          </a:p>
          <a:p>
            <a:r>
              <a:rPr lang="en-US" baseline="0" dirty="0" smtClean="0"/>
              <a:t>Entrance to better jobs</a:t>
            </a:r>
          </a:p>
          <a:p>
            <a:r>
              <a:rPr lang="en-US" baseline="0" dirty="0" smtClean="0"/>
              <a:t>The only thing we can truly change is the preparation of our teachers.</a:t>
            </a:r>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Fold to to</a:t>
            </a:r>
            <a:r>
              <a:rPr lang="en-US" baseline="0" dirty="0" smtClean="0"/>
              <a:t> make decimals or percents.</a:t>
            </a:r>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kinds of answers might you expect</a:t>
            </a:r>
          </a:p>
          <a:p>
            <a:r>
              <a:rPr lang="en-US" dirty="0" smtClean="0"/>
              <a:t>If you don’t ask the student why they did certain things what errors</a:t>
            </a:r>
            <a:r>
              <a:rPr lang="en-US" baseline="0" dirty="0" smtClean="0"/>
              <a:t> can you make? Which ones do you think the student might get wrong?</a:t>
            </a:r>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30000" dirty="0" smtClean="0"/>
              <a:t>st</a:t>
            </a:r>
            <a:r>
              <a:rPr lang="en-US" dirty="0" smtClean="0"/>
              <a:t> graders are often asked to do problems like this</a:t>
            </a:r>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 you think base 10 blocks would be helpful here? </a:t>
            </a:r>
          </a:p>
          <a:p>
            <a:r>
              <a:rPr lang="en-US" sz="1200" kern="1200" dirty="0" smtClean="0">
                <a:solidFill>
                  <a:schemeClr val="tx1"/>
                </a:solidFill>
                <a:latin typeface="+mn-lt"/>
                <a:ea typeface="+mn-ea"/>
                <a:cs typeface="+mn-cs"/>
              </a:rPr>
              <a:t>Why or why not?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model students could easily think that there are 7 tens and just identify it with the place value chart</a:t>
            </a:r>
            <a:r>
              <a:rPr lang="en-US" dirty="0" smtClean="0"/>
              <a:t> </a:t>
            </a:r>
          </a:p>
          <a:p>
            <a:r>
              <a:rPr lang="en-US" dirty="0" smtClean="0"/>
              <a:t>Look at the arrows as a better model.</a:t>
            </a:r>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there a cake where they all get the same sized piece?</a:t>
            </a:r>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using unmarked number lines</a:t>
            </a:r>
          </a:p>
          <a:p>
            <a:r>
              <a:rPr lang="en-US" baseline="0" dirty="0" smtClean="0"/>
              <a:t>And 10 frames. Maybe the </a:t>
            </a:r>
            <a:r>
              <a:rPr lang="en-US" baseline="0" dirty="0" err="1" smtClean="0"/>
              <a:t>reck</a:t>
            </a:r>
            <a:r>
              <a:rPr lang="en-US" baseline="0" dirty="0" smtClean="0"/>
              <a:t> </a:t>
            </a:r>
            <a:r>
              <a:rPr lang="en-US" baseline="0" dirty="0" err="1" smtClean="0"/>
              <a:t>n</a:t>
            </a:r>
            <a:r>
              <a:rPr lang="en-US" baseline="0" dirty="0" smtClean="0"/>
              <a:t> rack</a:t>
            </a:r>
          </a:p>
          <a:p>
            <a:r>
              <a:rPr lang="en-US" baseline="0" dirty="0" smtClean="0"/>
              <a:t>Most likely not—because it would be mixed with other problems. So the student continues with this problem and teachers tell him to be more careful and he begins to feel dumb.</a:t>
            </a:r>
          </a:p>
          <a:p>
            <a:r>
              <a:rPr lang="en-US" baseline="0" dirty="0" smtClean="0"/>
              <a:t>But he is confusing 51 with 15– and once he says 15 instead of 51 in his mind he computes with 15.</a:t>
            </a:r>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Number ID issue</a:t>
            </a:r>
          </a:p>
          <a:p>
            <a:r>
              <a:rPr lang="en-US" dirty="0" smtClean="0"/>
              <a:t>Here is where the ability to assess comes in.</a:t>
            </a:r>
          </a:p>
          <a:p>
            <a:r>
              <a:rPr lang="en-US" dirty="0" smtClean="0"/>
              <a:t>Are you looking for patterns in errors? If you notice and see that the child is mixing 51 with 15 you can help this child for the rest of his</a:t>
            </a:r>
            <a:r>
              <a:rPr lang="en-US" baseline="0" dirty="0" smtClean="0"/>
              <a:t> life.</a:t>
            </a:r>
            <a:endParaRPr lang="en-US" dirty="0" smtClean="0"/>
          </a:p>
          <a:p>
            <a:r>
              <a:rPr lang="en-US" dirty="0" smtClean="0"/>
              <a:t>Do you know whether you are confounding errors with other things,</a:t>
            </a:r>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6CA69-131C-6549-A6C5-0AC77992048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D83600-3E9B-FF4E-B4E3-76BA667813E7}"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83600-3E9B-FF4E-B4E3-76BA667813E7}"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83600-3E9B-FF4E-B4E3-76BA667813E7}"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83600-3E9B-FF4E-B4E3-76BA667813E7}"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D83600-3E9B-FF4E-B4E3-76BA667813E7}"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D83600-3E9B-FF4E-B4E3-76BA667813E7}" type="datetimeFigureOut">
              <a:rPr lang="en-US" smtClean="0"/>
              <a:pPr/>
              <a:t>10/21/10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D83600-3E9B-FF4E-B4E3-76BA667813E7}" type="datetimeFigureOut">
              <a:rPr lang="en-US" smtClean="0"/>
              <a:pPr/>
              <a:t>10/21/10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83600-3E9B-FF4E-B4E3-76BA667813E7}" type="datetimeFigureOut">
              <a:rPr lang="en-US" smtClean="0"/>
              <a:pPr/>
              <a:t>10/21/10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83600-3E9B-FF4E-B4E3-76BA667813E7}" type="datetimeFigureOut">
              <a:rPr lang="en-US" smtClean="0"/>
              <a:pPr/>
              <a:t>10/21/10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83600-3E9B-FF4E-B4E3-76BA667813E7}" type="datetimeFigureOut">
              <a:rPr lang="en-US" smtClean="0"/>
              <a:pPr/>
              <a:t>10/21/10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83600-3E9B-FF4E-B4E3-76BA667813E7}" type="datetimeFigureOut">
              <a:rPr lang="en-US" smtClean="0"/>
              <a:pPr/>
              <a:t>10/21/10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F55CB-A4FB-0944-AA1A-249D10CAA7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83600-3E9B-FF4E-B4E3-76BA667813E7}" type="datetimeFigureOut">
              <a:rPr lang="en-US" smtClean="0"/>
              <a:pPr/>
              <a:t>10/21/10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F55CB-A4FB-0944-AA1A-249D10CAA7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5"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4.png"/><Relationship Id="rId1" Type="http://schemas.openxmlformats.org/officeDocument/2006/relationships/video" Target="file://localhost/Volumes/EUNICE/uvs070128Jonahmath002.AVI"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5.png"/><Relationship Id="rId1" Type="http://schemas.openxmlformats.org/officeDocument/2006/relationships/video" Target="file://localhost/Volumes/EUNICE/SONY_MOBILE.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4" Type="http://schemas.openxmlformats.org/officeDocument/2006/relationships/diagramData" Target="../diagrams/data1.xml"/><Relationship Id="rId10" Type="http://schemas.openxmlformats.org/officeDocument/2006/relationships/oleObject" Target="Macintosh%20HD:Users:eunicegoldberg:Desktop:Social%20Justice:Presentation%20for%20Social%20Justice.docx!OLE_LINK4" TargetMode="External"/><Relationship Id="rId5" Type="http://schemas.openxmlformats.org/officeDocument/2006/relationships/diagramLayout" Target="../diagrams/layout1.xml"/><Relationship Id="rId7" Type="http://schemas.openxmlformats.org/officeDocument/2006/relationships/diagramColors" Target="../diagrams/colors1.xml"/><Relationship Id="rId11"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 Id="rId9" Type="http://schemas.openxmlformats.org/officeDocument/2006/relationships/oleObject" Target="Macintosh%20HD:Users:eunicegoldberg:Desktop:Social%20Justice:Presentation%20for%20Social%20Justice.docx!OLE_LINK3" TargetMode="External"/><Relationship Id="rId3" Type="http://schemas.openxmlformats.org/officeDocument/2006/relationships/notesSlide" Target="../notesSlides/notesSlide4.xml"/><Relationship Id="rId6"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111"/>
            <a:ext cx="7772400" cy="2951339"/>
          </a:xfrm>
        </p:spPr>
        <p:txBody>
          <a:bodyPr>
            <a:normAutofit/>
          </a:bodyPr>
          <a:lstStyle/>
          <a:p>
            <a:r>
              <a:rPr lang="en-US" dirty="0"/>
              <a:t>Opening the Gates to Math </a:t>
            </a:r>
            <a:br>
              <a:rPr lang="en-US" dirty="0"/>
            </a:br>
            <a:r>
              <a:rPr lang="en-US" dirty="0"/>
              <a:t>Literacy by Opening the </a:t>
            </a:r>
            <a:br>
              <a:rPr lang="en-US" dirty="0"/>
            </a:br>
            <a:r>
              <a:rPr lang="en-US" dirty="0"/>
              <a:t>Minds of Teachers of Young </a:t>
            </a:r>
            <a:br>
              <a:rPr lang="en-US" dirty="0"/>
            </a:br>
            <a:r>
              <a:rPr lang="en-US" dirty="0"/>
              <a:t>Children</a:t>
            </a:r>
          </a:p>
        </p:txBody>
      </p:sp>
      <p:sp>
        <p:nvSpPr>
          <p:cNvPr id="3" name="Subtitle 2"/>
          <p:cNvSpPr>
            <a:spLocks noGrp="1"/>
          </p:cNvSpPr>
          <p:nvPr>
            <p:ph type="subTitle" idx="1"/>
          </p:nvPr>
        </p:nvSpPr>
        <p:spPr>
          <a:xfrm>
            <a:off x="1371600" y="3886200"/>
            <a:ext cx="6400800" cy="1400763"/>
          </a:xfrm>
        </p:spPr>
        <p:txBody>
          <a:bodyPr/>
          <a:lstStyle/>
          <a:p>
            <a:r>
              <a:rPr lang="en-US" dirty="0" smtClean="0"/>
              <a:t>What teachers need to know in order to help their students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41% cannot </a:t>
            </a:r>
            <a:r>
              <a:rPr lang="en-US" sz="2800" dirty="0"/>
              <a:t>interpret place value in decimal numbers </a:t>
            </a:r>
          </a:p>
        </p:txBody>
      </p:sp>
      <p:sp>
        <p:nvSpPr>
          <p:cNvPr id="3" name="Content Placeholder 2"/>
          <p:cNvSpPr>
            <a:spLocks noGrp="1"/>
          </p:cNvSpPr>
          <p:nvPr>
            <p:ph idx="1"/>
          </p:nvPr>
        </p:nvSpPr>
        <p:spPr/>
        <p:txBody>
          <a:bodyPr>
            <a:normAutofit/>
          </a:bodyPr>
          <a:lstStyle/>
          <a:p>
            <a:pPr marL="0" indent="0">
              <a:spcBef>
                <a:spcPts val="0"/>
              </a:spcBef>
              <a:buNone/>
            </a:pPr>
            <a:endParaRPr lang="en-US" dirty="0" smtClean="0"/>
          </a:p>
          <a:p>
            <a:pPr marL="0" indent="0">
              <a:spcBef>
                <a:spcPts val="0"/>
              </a:spcBef>
              <a:buNone/>
            </a:pPr>
            <a:r>
              <a:rPr lang="en-US" dirty="0" smtClean="0"/>
              <a:t>In </a:t>
            </a:r>
            <a:r>
              <a:rPr lang="en-US" dirty="0"/>
              <a:t>which number is the 4 in the thousandths place?</a:t>
            </a:r>
          </a:p>
          <a:p>
            <a:pPr marL="0" indent="0">
              <a:spcBef>
                <a:spcPts val="0"/>
              </a:spcBef>
              <a:buNone/>
            </a:pPr>
            <a:r>
              <a:rPr lang="en-US" dirty="0" smtClean="0"/>
              <a:t> </a:t>
            </a:r>
          </a:p>
          <a:p>
            <a:pPr marL="0" indent="0">
              <a:spcBef>
                <a:spcPts val="0"/>
              </a:spcBef>
              <a:buNone/>
            </a:pPr>
            <a:endParaRPr lang="en-US" dirty="0" smtClean="0"/>
          </a:p>
          <a:p>
            <a:pPr marL="514350" indent="-514350">
              <a:spcBef>
                <a:spcPts val="0"/>
              </a:spcBef>
              <a:buAutoNum type="alphaLcParenR"/>
            </a:pPr>
            <a:r>
              <a:rPr lang="en-US" dirty="0" smtClean="0"/>
              <a:t>4315.267</a:t>
            </a:r>
            <a:r>
              <a:rPr lang="en-US" dirty="0"/>
              <a:t>	</a:t>
            </a:r>
            <a:r>
              <a:rPr lang="en-US" dirty="0" err="1"/>
              <a:t>b</a:t>
            </a:r>
            <a:r>
              <a:rPr lang="en-US" dirty="0"/>
              <a:t>) 5861.924	</a:t>
            </a:r>
            <a:r>
              <a:rPr lang="en-US" dirty="0" err="1"/>
              <a:t>c</a:t>
            </a:r>
            <a:r>
              <a:rPr lang="en-US" dirty="0"/>
              <a:t>) 8792.346     </a:t>
            </a:r>
            <a:r>
              <a:rPr lang="en-US" dirty="0" smtClean="0"/>
              <a:t>	</a:t>
            </a:r>
          </a:p>
          <a:p>
            <a:pPr marL="514350" indent="-514350">
              <a:spcBef>
                <a:spcPts val="0"/>
              </a:spcBef>
              <a:buNone/>
            </a:pPr>
            <a:endParaRPr lang="en-US" dirty="0" smtClean="0"/>
          </a:p>
          <a:p>
            <a:pPr marL="514350" indent="-514350">
              <a:spcBef>
                <a:spcPts val="0"/>
              </a:spcBef>
              <a:buNone/>
            </a:pPr>
            <a:r>
              <a:rPr lang="en-US" dirty="0" err="1" smtClean="0"/>
              <a:t>d</a:t>
            </a:r>
            <a:r>
              <a:rPr lang="en-US" dirty="0"/>
              <a:t>) </a:t>
            </a:r>
            <a:r>
              <a:rPr lang="en-US" dirty="0" smtClean="0"/>
              <a:t>3695.481    </a:t>
            </a:r>
            <a:r>
              <a:rPr lang="en-US" dirty="0" err="1" smtClean="0"/>
              <a:t>e</a:t>
            </a:r>
            <a:r>
              <a:rPr lang="en-US" dirty="0"/>
              <a:t>) none of these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60% cannot solve problems with </a:t>
            </a:r>
            <a:r>
              <a:rPr lang="en-US" sz="2800" dirty="0"/>
              <a:t>decimal operations </a:t>
            </a:r>
          </a:p>
        </p:txBody>
      </p:sp>
      <p:sp>
        <p:nvSpPr>
          <p:cNvPr id="3" name="Content Placeholder 2"/>
          <p:cNvSpPr>
            <a:spLocks noGrp="1"/>
          </p:cNvSpPr>
          <p:nvPr>
            <p:ph idx="1"/>
          </p:nvPr>
        </p:nvSpPr>
        <p:spPr/>
        <p:txBody>
          <a:bodyPr>
            <a:normAutofit fontScale="92500" lnSpcReduction="20000"/>
          </a:bodyPr>
          <a:lstStyle/>
          <a:p>
            <a:pPr indent="0">
              <a:buNone/>
            </a:pPr>
            <a:r>
              <a:rPr lang="en-US" dirty="0"/>
              <a:t>The speed of sound is 340 meters per second. How long will it take before the sound of the siren</a:t>
            </a:r>
            <a:r>
              <a:rPr lang="en-US" dirty="0" smtClean="0"/>
              <a:t>  </a:t>
            </a:r>
            <a:r>
              <a:rPr lang="en-US" dirty="0"/>
              <a:t>reaches your ears if the siren is 68 meters away? </a:t>
            </a:r>
          </a:p>
          <a:p>
            <a:pPr indent="0">
              <a:buNone/>
            </a:pPr>
            <a:r>
              <a:rPr lang="en-US" dirty="0"/>
              <a:t> </a:t>
            </a:r>
          </a:p>
          <a:p>
            <a:pPr indent="0">
              <a:buNone/>
            </a:pPr>
            <a:r>
              <a:rPr lang="en-US" dirty="0"/>
              <a:t>a) 0.2 seconds		</a:t>
            </a:r>
            <a:r>
              <a:rPr lang="en-US" dirty="0" err="1"/>
              <a:t>b</a:t>
            </a:r>
            <a:r>
              <a:rPr lang="en-US" dirty="0"/>
              <a:t>) 0.5 seconds		</a:t>
            </a:r>
            <a:r>
              <a:rPr lang="en-US" dirty="0" err="1"/>
              <a:t>c</a:t>
            </a:r>
            <a:r>
              <a:rPr lang="en-US" dirty="0"/>
              <a:t>) 2 seconds	</a:t>
            </a:r>
          </a:p>
          <a:p>
            <a:pPr indent="0">
              <a:buNone/>
            </a:pPr>
            <a:r>
              <a:rPr lang="en-US" dirty="0"/>
              <a:t> </a:t>
            </a:r>
          </a:p>
          <a:p>
            <a:pPr indent="0">
              <a:buNone/>
            </a:pPr>
            <a:r>
              <a:rPr lang="en-US" dirty="0" err="1"/>
              <a:t>d</a:t>
            </a:r>
            <a:r>
              <a:rPr lang="en-US" dirty="0"/>
              <a:t>) 5 seconds		</a:t>
            </a:r>
            <a:r>
              <a:rPr lang="en-US" dirty="0" err="1"/>
              <a:t>e</a:t>
            </a:r>
            <a:r>
              <a:rPr lang="en-US" dirty="0"/>
              <a:t>) 20 seconds</a:t>
            </a:r>
          </a:p>
          <a:p>
            <a:pPr indent="0">
              <a:buNone/>
            </a:pPr>
            <a:r>
              <a:rPr 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44% cannot locate fractions on the number line</a:t>
            </a:r>
            <a:endParaRPr lang="en-US" sz="2800" dirty="0"/>
          </a:p>
        </p:txBody>
      </p:sp>
      <p:sp>
        <p:nvSpPr>
          <p:cNvPr id="3" name="Content Placeholder 2"/>
          <p:cNvSpPr>
            <a:spLocks noGrp="1"/>
          </p:cNvSpPr>
          <p:nvPr>
            <p:ph idx="1"/>
          </p:nvPr>
        </p:nvSpPr>
        <p:spPr>
          <a:xfrm>
            <a:off x="733762" y="1600200"/>
            <a:ext cx="8081113" cy="4525963"/>
          </a:xfrm>
        </p:spPr>
        <p:txBody>
          <a:bodyPr/>
          <a:lstStyle/>
          <a:p>
            <a:pPr marL="0" indent="0">
              <a:spcBef>
                <a:spcPts val="0"/>
              </a:spcBef>
              <a:buNone/>
            </a:pPr>
            <a:r>
              <a:rPr lang="en-US" dirty="0"/>
              <a:t>. Which of the numbers on this number line</a:t>
            </a:r>
          </a:p>
          <a:p>
            <a:pPr marL="0" indent="0">
              <a:spcBef>
                <a:spcPts val="0"/>
              </a:spcBef>
              <a:buNone/>
            </a:pPr>
            <a:r>
              <a:rPr lang="en-US" dirty="0"/>
              <a:t>corresponds to</a:t>
            </a:r>
            <a:r>
              <a:rPr lang="en-US" dirty="0" smtClean="0"/>
              <a:t> 3/8 ?</a:t>
            </a:r>
            <a:endParaRPr lang="en-US" dirty="0"/>
          </a:p>
          <a:p>
            <a:pPr marL="0" indent="0">
              <a:spcBef>
                <a:spcPts val="0"/>
              </a:spcBef>
              <a:buNone/>
            </a:pPr>
            <a:r>
              <a:rPr lang="en-US" dirty="0"/>
              <a:t>               </a:t>
            </a:r>
          </a:p>
          <a:p>
            <a:pPr marL="0" indent="0">
              <a:spcBef>
                <a:spcPts val="0"/>
              </a:spcBef>
              <a:buNone/>
            </a:pPr>
            <a:r>
              <a:rPr lang="en-US" dirty="0"/>
              <a:t> </a:t>
            </a:r>
          </a:p>
          <a:p>
            <a:pPr marL="0" indent="0">
              <a:spcBef>
                <a:spcPts val="0"/>
              </a:spcBef>
              <a:buNone/>
            </a:pPr>
            <a:r>
              <a:rPr lang="en-US" dirty="0"/>
              <a:t>a) A		</a:t>
            </a:r>
            <a:r>
              <a:rPr lang="en-US" dirty="0" err="1"/>
              <a:t>b</a:t>
            </a:r>
            <a:r>
              <a:rPr lang="en-US" dirty="0"/>
              <a:t>) B		</a:t>
            </a:r>
            <a:r>
              <a:rPr lang="en-US" dirty="0" err="1"/>
              <a:t>c</a:t>
            </a:r>
            <a:r>
              <a:rPr lang="en-US" dirty="0"/>
              <a:t>) C		</a:t>
            </a:r>
            <a:r>
              <a:rPr lang="en-US" dirty="0" err="1"/>
              <a:t>d</a:t>
            </a:r>
            <a:r>
              <a:rPr lang="en-US" dirty="0"/>
              <a:t>) D       </a:t>
            </a:r>
            <a:r>
              <a:rPr lang="en-US" dirty="0" err="1"/>
              <a:t>e</a:t>
            </a:r>
            <a:r>
              <a:rPr lang="en-US" dirty="0"/>
              <a:t>) none</a:t>
            </a:r>
          </a:p>
          <a:p>
            <a:pPr marL="0" indent="0">
              <a:spcBef>
                <a:spcPts val="0"/>
              </a:spcBef>
              <a:buNone/>
            </a:pPr>
            <a:r>
              <a:rPr lang="en-US" dirty="0"/>
              <a:t> </a:t>
            </a:r>
          </a:p>
        </p:txBody>
      </p:sp>
      <p:pic>
        <p:nvPicPr>
          <p:cNvPr id="4" name="Picture 3"/>
          <p:cNvPicPr/>
          <p:nvPr/>
        </p:nvPicPr>
        <p:blipFill>
          <a:blip r:embed="rId2"/>
          <a:srcRect/>
          <a:stretch>
            <a:fillRect/>
          </a:stretch>
        </p:blipFill>
        <p:spPr bwMode="auto">
          <a:xfrm>
            <a:off x="1210932" y="4258070"/>
            <a:ext cx="5976819" cy="2390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36% have difficulty problem </a:t>
            </a:r>
            <a:r>
              <a:rPr lang="en-US" sz="2800" dirty="0"/>
              <a:t>solving with fractions </a:t>
            </a:r>
          </a:p>
        </p:txBody>
      </p:sp>
      <p:sp>
        <p:nvSpPr>
          <p:cNvPr id="3" name="Content Placeholder 2"/>
          <p:cNvSpPr>
            <a:spLocks noGrp="1"/>
          </p:cNvSpPr>
          <p:nvPr>
            <p:ph idx="1"/>
          </p:nvPr>
        </p:nvSpPr>
        <p:spPr/>
        <p:txBody>
          <a:bodyPr/>
          <a:lstStyle/>
          <a:p>
            <a:pPr>
              <a:buNone/>
            </a:pPr>
            <a:r>
              <a:rPr lang="en-US" dirty="0"/>
              <a:t>A carton of compact discs weighs 24 pounds. Each disc </a:t>
            </a:r>
            <a:r>
              <a:rPr lang="en-US" dirty="0" smtClean="0"/>
              <a:t>weighs 3/8 </a:t>
            </a:r>
            <a:r>
              <a:rPr lang="en-US" dirty="0"/>
              <a:t>of a pound. How many discs are in the carton?  </a:t>
            </a:r>
          </a:p>
          <a:p>
            <a:pPr>
              <a:buNone/>
            </a:pPr>
            <a:r>
              <a:rPr lang="en-US" dirty="0"/>
              <a:t> </a:t>
            </a:r>
          </a:p>
          <a:p>
            <a:pPr>
              <a:buNone/>
            </a:pPr>
            <a:r>
              <a:rPr lang="en-US" dirty="0"/>
              <a:t>a) 9		</a:t>
            </a:r>
            <a:r>
              <a:rPr lang="en-US" dirty="0" err="1"/>
              <a:t>b</a:t>
            </a:r>
            <a:r>
              <a:rPr lang="en-US" dirty="0"/>
              <a:t>) 15		</a:t>
            </a:r>
            <a:r>
              <a:rPr lang="en-US" dirty="0" err="1"/>
              <a:t>c</a:t>
            </a:r>
            <a:r>
              <a:rPr lang="en-US" dirty="0"/>
              <a:t>) 24		</a:t>
            </a:r>
            <a:r>
              <a:rPr lang="en-US" dirty="0" err="1"/>
              <a:t>d</a:t>
            </a:r>
            <a:r>
              <a:rPr lang="en-US" dirty="0"/>
              <a:t>) 32		</a:t>
            </a:r>
            <a:r>
              <a:rPr lang="en-US" dirty="0" err="1"/>
              <a:t>e</a:t>
            </a:r>
            <a:r>
              <a:rPr lang="en-US" dirty="0"/>
              <a:t>) 64 </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43% have difficulty identifying the appropriate unit of measure</a:t>
            </a:r>
            <a:endParaRPr lang="en-US" sz="2800" dirty="0"/>
          </a:p>
        </p:txBody>
      </p:sp>
      <p:sp>
        <p:nvSpPr>
          <p:cNvPr id="3" name="Content Placeholder 2"/>
          <p:cNvSpPr>
            <a:spLocks noGrp="1"/>
          </p:cNvSpPr>
          <p:nvPr>
            <p:ph idx="1"/>
          </p:nvPr>
        </p:nvSpPr>
        <p:spPr/>
        <p:txBody>
          <a:bodyPr>
            <a:normAutofit fontScale="62500" lnSpcReduction="20000"/>
          </a:bodyPr>
          <a:lstStyle/>
          <a:p>
            <a:pPr marL="0" indent="0">
              <a:lnSpc>
                <a:spcPct val="20000"/>
              </a:lnSpc>
              <a:buNone/>
            </a:pPr>
            <a:r>
              <a:rPr lang="en-US" dirty="0"/>
              <a:t>Which of the following is the most appropriate unit to measure the height of a mountain?</a:t>
            </a:r>
          </a:p>
          <a:p>
            <a:pPr marL="0" indent="0">
              <a:lnSpc>
                <a:spcPct val="20000"/>
              </a:lnSpc>
              <a:buNone/>
            </a:pPr>
            <a:r>
              <a:rPr lang="en-US" dirty="0"/>
              <a:t> </a:t>
            </a:r>
          </a:p>
          <a:p>
            <a:pPr marL="0" indent="0">
              <a:lnSpc>
                <a:spcPct val="20000"/>
              </a:lnSpc>
              <a:buNone/>
            </a:pPr>
            <a:r>
              <a:rPr lang="en-US" dirty="0"/>
              <a:t>a) centimeter		</a:t>
            </a:r>
            <a:r>
              <a:rPr lang="en-US" dirty="0" err="1"/>
              <a:t>b</a:t>
            </a:r>
            <a:r>
              <a:rPr lang="en-US" dirty="0"/>
              <a:t>) kilometer	</a:t>
            </a:r>
            <a:r>
              <a:rPr lang="en-US" dirty="0" err="1"/>
              <a:t>c</a:t>
            </a:r>
            <a:r>
              <a:rPr lang="en-US" dirty="0"/>
              <a:t>) liter	 </a:t>
            </a:r>
            <a:r>
              <a:rPr lang="en-US" dirty="0" err="1"/>
              <a:t>d</a:t>
            </a:r>
            <a:r>
              <a:rPr lang="en-US" dirty="0"/>
              <a:t>) meter	</a:t>
            </a:r>
            <a:r>
              <a:rPr lang="en-US" dirty="0" err="1"/>
              <a:t>e</a:t>
            </a:r>
            <a:r>
              <a:rPr lang="en-US" dirty="0"/>
              <a:t>) kilogram</a:t>
            </a:r>
            <a:r>
              <a:rPr lang="en-US" dirty="0" smtClean="0"/>
              <a:t> </a:t>
            </a:r>
          </a:p>
          <a:p>
            <a:pPr marL="0" indent="0">
              <a:lnSpc>
                <a:spcPct val="20000"/>
              </a:lnSpc>
              <a:buNone/>
            </a:pPr>
            <a:endParaRPr lang="en-US" dirty="0"/>
          </a:p>
          <a:p>
            <a:pPr marL="0" indent="0">
              <a:lnSpc>
                <a:spcPct val="20000"/>
              </a:lnSpc>
              <a:buNone/>
            </a:pPr>
            <a:r>
              <a:rPr lang="en-US" dirty="0" smtClean="0"/>
              <a:t> </a:t>
            </a:r>
            <a:endParaRPr lang="en-US" dirty="0"/>
          </a:p>
          <a:p>
            <a:pPr marL="0" indent="0">
              <a:lnSpc>
                <a:spcPct val="20000"/>
              </a:lnSpc>
              <a:buNone/>
            </a:pPr>
            <a:r>
              <a:rPr lang="en-US" dirty="0"/>
              <a:t>36.  Which of the following measures would be appropriate for finding the capacity of a trunk?</a:t>
            </a:r>
          </a:p>
          <a:p>
            <a:pPr marL="0" indent="0">
              <a:lnSpc>
                <a:spcPct val="20000"/>
              </a:lnSpc>
              <a:buNone/>
            </a:pPr>
            <a:r>
              <a:rPr lang="en-US" dirty="0"/>
              <a:t> </a:t>
            </a:r>
          </a:p>
          <a:p>
            <a:pPr marL="0" indent="0">
              <a:lnSpc>
                <a:spcPct val="20000"/>
              </a:lnSpc>
              <a:buNone/>
            </a:pPr>
            <a:r>
              <a:rPr lang="en-US" dirty="0"/>
              <a:t>a) cubic		</a:t>
            </a:r>
            <a:r>
              <a:rPr lang="en-US" dirty="0" err="1"/>
              <a:t>b</a:t>
            </a:r>
            <a:r>
              <a:rPr lang="en-US" dirty="0" smtClean="0"/>
              <a:t>) mass	    </a:t>
            </a:r>
            <a:r>
              <a:rPr lang="en-US" dirty="0" err="1" smtClean="0"/>
              <a:t>c</a:t>
            </a:r>
            <a:r>
              <a:rPr lang="en-US" dirty="0"/>
              <a:t>) weight		</a:t>
            </a:r>
            <a:r>
              <a:rPr lang="en-US" dirty="0" err="1"/>
              <a:t>d</a:t>
            </a:r>
            <a:r>
              <a:rPr lang="en-US" dirty="0"/>
              <a:t>) linear		</a:t>
            </a:r>
            <a:r>
              <a:rPr lang="en-US" dirty="0" err="1"/>
              <a:t>e</a:t>
            </a:r>
            <a:r>
              <a:rPr lang="en-US" dirty="0"/>
              <a:t>) square </a:t>
            </a:r>
          </a:p>
          <a:p>
            <a:pPr marL="0" indent="0">
              <a:lnSpc>
                <a:spcPct val="20000"/>
              </a:lnSpc>
              <a:buNone/>
            </a:pPr>
            <a:r>
              <a:rPr lang="en-US" dirty="0"/>
              <a:t> </a:t>
            </a:r>
          </a:p>
          <a:p>
            <a:pPr marL="0" indent="0">
              <a:lnSpc>
                <a:spcPct val="20000"/>
              </a:lnSpc>
              <a:buNone/>
            </a:pPr>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40% couldn’t estimate surface area by counting and estimating</a:t>
            </a:r>
            <a:endParaRPr lang="en-US" sz="2800" dirty="0"/>
          </a:p>
        </p:txBody>
      </p:sp>
      <p:sp>
        <p:nvSpPr>
          <p:cNvPr id="3" name="Content Placeholder 2"/>
          <p:cNvSpPr>
            <a:spLocks noGrp="1"/>
          </p:cNvSpPr>
          <p:nvPr>
            <p:ph idx="1"/>
          </p:nvPr>
        </p:nvSpPr>
        <p:spPr/>
        <p:txBody>
          <a:bodyPr>
            <a:normAutofit/>
          </a:bodyPr>
          <a:lstStyle/>
          <a:p>
            <a:pPr marL="0" indent="0">
              <a:spcBef>
                <a:spcPts val="0"/>
              </a:spcBef>
              <a:buNone/>
            </a:pPr>
            <a:r>
              <a:rPr lang="en-US" sz="2400" dirty="0"/>
              <a:t>A square shaped cake is uniformly iced on its top and sides. Jane loves icing. Which cake is sliced so she can get a piece with a lot more icing than the others?</a:t>
            </a:r>
          </a:p>
        </p:txBody>
      </p:sp>
      <p:pic>
        <p:nvPicPr>
          <p:cNvPr id="4" name="Picture 3"/>
          <p:cNvPicPr/>
          <p:nvPr/>
        </p:nvPicPr>
        <p:blipFill>
          <a:blip r:embed="rId3"/>
          <a:srcRect/>
          <a:stretch>
            <a:fillRect/>
          </a:stretch>
        </p:blipFill>
        <p:spPr bwMode="auto">
          <a:xfrm>
            <a:off x="357529" y="2918237"/>
            <a:ext cx="2834640" cy="3939763"/>
          </a:xfrm>
          <a:prstGeom prst="rect">
            <a:avLst/>
          </a:prstGeom>
          <a:noFill/>
        </p:spPr>
      </p:pic>
      <p:pic>
        <p:nvPicPr>
          <p:cNvPr id="5" name="Picture 4" descr="frostingproblem2"/>
          <p:cNvPicPr/>
          <p:nvPr/>
        </p:nvPicPr>
        <p:blipFill>
          <a:blip r:embed="rId4"/>
          <a:srcRect/>
          <a:stretch>
            <a:fillRect/>
          </a:stretch>
        </p:blipFill>
        <p:spPr bwMode="auto">
          <a:xfrm>
            <a:off x="3455576" y="2918237"/>
            <a:ext cx="2044700" cy="1292070"/>
          </a:xfrm>
          <a:prstGeom prst="rect">
            <a:avLst/>
          </a:prstGeom>
          <a:noFill/>
          <a:ln w="9525">
            <a:noFill/>
            <a:miter lim="800000"/>
            <a:headEnd/>
            <a:tailEnd/>
          </a:ln>
        </p:spPr>
      </p:pic>
      <p:pic>
        <p:nvPicPr>
          <p:cNvPr id="6" name="Picture 5" descr="frostingproblem3"/>
          <p:cNvPicPr/>
          <p:nvPr/>
        </p:nvPicPr>
        <p:blipFill>
          <a:blip r:embed="rId5"/>
          <a:srcRect/>
          <a:stretch>
            <a:fillRect/>
          </a:stretch>
        </p:blipFill>
        <p:spPr bwMode="auto">
          <a:xfrm>
            <a:off x="3627967" y="4468849"/>
            <a:ext cx="2057400" cy="95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0043"/>
            <a:ext cx="8229600" cy="3430250"/>
          </a:xfrm>
        </p:spPr>
        <p:txBody>
          <a:bodyPr>
            <a:normAutofit/>
          </a:bodyPr>
          <a:lstStyle/>
          <a:p>
            <a:pPr>
              <a:buNone/>
            </a:pPr>
            <a:r>
              <a:rPr lang="en-US" sz="2400" dirty="0" smtClean="0"/>
              <a:t>Here is a problem we can all do, but what would you do if you got these results? ( The student was taught to subtract using the algorithm)</a:t>
            </a:r>
          </a:p>
          <a:p>
            <a:pPr>
              <a:buNone/>
            </a:pPr>
            <a:r>
              <a:rPr lang="en-US" sz="2400" dirty="0" smtClean="0"/>
              <a:t>							 </a:t>
            </a:r>
            <a:endParaRPr lang="en-US" sz="2400" baseline="0" dirty="0" smtClean="0">
              <a:latin typeface="Times New Roman"/>
            </a:endParaRPr>
          </a:p>
          <a:p>
            <a:pPr lvl="2">
              <a:buNone/>
            </a:pPr>
            <a:r>
              <a:rPr lang="en-US" sz="2800" dirty="0" smtClean="0">
                <a:latin typeface="Times New Roman"/>
              </a:rPr>
              <a:t>						</a:t>
            </a:r>
            <a:r>
              <a:rPr lang="en-US" sz="3200" dirty="0" smtClean="0">
                <a:latin typeface="Times New Roman"/>
              </a:rPr>
              <a:t>	 42</a:t>
            </a:r>
          </a:p>
          <a:p>
            <a:pPr lvl="2">
              <a:buNone/>
            </a:pPr>
            <a:r>
              <a:rPr lang="en-US" sz="3200" dirty="0" smtClean="0">
                <a:latin typeface="Times New Roman"/>
              </a:rPr>
              <a:t>							-</a:t>
            </a:r>
            <a:r>
              <a:rPr lang="en-US" sz="3200" u="sng" dirty="0" smtClean="0">
                <a:latin typeface="Times New Roman"/>
              </a:rPr>
              <a:t>19</a:t>
            </a:r>
          </a:p>
          <a:p>
            <a:pPr>
              <a:buNone/>
            </a:pPr>
            <a:r>
              <a:rPr lang="en-US" dirty="0" smtClean="0"/>
              <a:t>									</a:t>
            </a:r>
            <a:r>
              <a:rPr lang="en-US" dirty="0" smtClean="0">
                <a:latin typeface="Academy Engraved LET"/>
              </a:rPr>
              <a:t> </a:t>
            </a:r>
            <a:r>
              <a:rPr lang="en-US" dirty="0" smtClean="0">
                <a:latin typeface="Times New Roman"/>
              </a:rPr>
              <a:t>37</a:t>
            </a:r>
            <a:endParaRPr lang="en-US" dirty="0">
              <a:latin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014"/>
            <a:ext cx="8229600" cy="5946150"/>
          </a:xfrm>
        </p:spPr>
        <p:txBody>
          <a:bodyPr>
            <a:normAutofit fontScale="92500" lnSpcReduction="10000"/>
          </a:bodyPr>
          <a:lstStyle/>
          <a:p>
            <a:pPr>
              <a:buNone/>
            </a:pPr>
            <a:r>
              <a:rPr lang="en-US" dirty="0" smtClean="0"/>
              <a:t>What would you say to a child that gave you this answer to the following:</a:t>
            </a:r>
          </a:p>
          <a:p>
            <a:pPr>
              <a:buNone/>
            </a:pPr>
            <a:r>
              <a:rPr lang="en-US" dirty="0" smtClean="0"/>
              <a:t>					51</a:t>
            </a:r>
          </a:p>
          <a:p>
            <a:pPr>
              <a:buNone/>
            </a:pPr>
            <a:r>
              <a:rPr lang="en-US" dirty="0" smtClean="0"/>
              <a:t>                    -</a:t>
            </a:r>
            <a:r>
              <a:rPr lang="en-US" u="sng" dirty="0" smtClean="0"/>
              <a:t>12</a:t>
            </a:r>
          </a:p>
          <a:p>
            <a:pPr>
              <a:buNone/>
            </a:pPr>
            <a:r>
              <a:rPr lang="en-US" dirty="0" smtClean="0"/>
              <a:t>		                  3</a:t>
            </a:r>
          </a:p>
          <a:p>
            <a:pPr>
              <a:buNone/>
            </a:pPr>
            <a:r>
              <a:rPr lang="en-US" dirty="0" smtClean="0"/>
              <a:t>Would you mark it wrong and tell the child to be more careful?</a:t>
            </a:r>
          </a:p>
          <a:p>
            <a:pPr>
              <a:buNone/>
            </a:pPr>
            <a:r>
              <a:rPr lang="en-US" dirty="0" smtClean="0"/>
              <a:t>What if several weeks later amid some practice problems the student did this:</a:t>
            </a:r>
          </a:p>
          <a:p>
            <a:pPr>
              <a:buNone/>
            </a:pPr>
            <a:r>
              <a:rPr lang="en-US" dirty="0" smtClean="0"/>
              <a:t>					25 + 51 = 40</a:t>
            </a:r>
          </a:p>
          <a:p>
            <a:pPr>
              <a:buNone/>
            </a:pPr>
            <a:r>
              <a:rPr lang="en-US" dirty="0" smtClean="0"/>
              <a:t>Probably nothing.  What are the probable consequences?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Information</a:t>
            </a:r>
            <a:endParaRPr lang="en-US" dirty="0"/>
          </a:p>
        </p:txBody>
      </p:sp>
      <p:sp>
        <p:nvSpPr>
          <p:cNvPr id="3" name="Content Placeholder 2"/>
          <p:cNvSpPr>
            <a:spLocks noGrp="1"/>
          </p:cNvSpPr>
          <p:nvPr>
            <p:ph idx="1"/>
          </p:nvPr>
        </p:nvSpPr>
        <p:spPr/>
        <p:txBody>
          <a:bodyPr>
            <a:normAutofit/>
          </a:bodyPr>
          <a:lstStyle/>
          <a:p>
            <a:r>
              <a:rPr lang="en-US" sz="2400" dirty="0" err="1" smtClean="0">
                <a:solidFill>
                  <a:schemeClr val="bg1">
                    <a:lumMod val="50000"/>
                  </a:schemeClr>
                </a:solidFill>
              </a:rPr>
              <a:t>Manipulatives</a:t>
            </a:r>
            <a:endParaRPr lang="en-US" sz="2400" dirty="0" smtClean="0">
              <a:solidFill>
                <a:schemeClr val="bg1">
                  <a:lumMod val="50000"/>
                </a:schemeClr>
              </a:solidFill>
            </a:endParaRPr>
          </a:p>
          <a:p>
            <a:r>
              <a:rPr lang="en-US" sz="2400" dirty="0" smtClean="0">
                <a:solidFill>
                  <a:schemeClr val="bg1">
                    <a:lumMod val="50000"/>
                  </a:schemeClr>
                </a:solidFill>
              </a:rPr>
              <a:t>Useful Questions</a:t>
            </a:r>
          </a:p>
          <a:p>
            <a:r>
              <a:rPr lang="en-US" sz="2400" dirty="0" smtClean="0">
                <a:solidFill>
                  <a:schemeClr val="bg1">
                    <a:lumMod val="50000"/>
                  </a:schemeClr>
                </a:solidFill>
              </a:rPr>
              <a:t>Assessment Ideas</a:t>
            </a:r>
          </a:p>
          <a:p>
            <a:r>
              <a:rPr lang="en-US" sz="2400" dirty="0" smtClean="0">
                <a:solidFill>
                  <a:schemeClr val="bg1">
                    <a:lumMod val="50000"/>
                  </a:schemeClr>
                </a:solidFill>
              </a:rPr>
              <a:t>Web-sites</a:t>
            </a:r>
          </a:p>
          <a:p>
            <a:r>
              <a:rPr lang="en-US" sz="2400" dirty="0" smtClean="0">
                <a:solidFill>
                  <a:schemeClr val="bg1">
                    <a:lumMod val="50000"/>
                  </a:schemeClr>
                </a:solidFill>
              </a:rPr>
              <a:t>References</a:t>
            </a:r>
            <a:endParaRPr lang="en-US" sz="2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08576"/>
          </a:xfrm>
        </p:spPr>
        <p:txBody>
          <a:bodyPr>
            <a:normAutofit/>
          </a:bodyPr>
          <a:lstStyle/>
          <a:p>
            <a:r>
              <a:rPr lang="en-US" sz="3200" dirty="0" smtClean="0"/>
              <a:t>Arrows for place value</a:t>
            </a:r>
            <a:endParaRPr lang="en-US" sz="3200"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3"/>
          <a:stretch>
            <a:fillRect/>
          </a:stretch>
        </p:blipFill>
        <p:spPr>
          <a:xfrm>
            <a:off x="1828800" y="708577"/>
            <a:ext cx="5486400" cy="524629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Main Problems:</a:t>
            </a:r>
            <a:br>
              <a:rPr lang="en-US" sz="3200" dirty="0" smtClean="0"/>
            </a:br>
            <a:r>
              <a:rPr lang="en-US" sz="3200" dirty="0" smtClean="0"/>
              <a:t>Which ones can we address?</a:t>
            </a:r>
            <a:endParaRPr lang="en-US" sz="3200" dirty="0"/>
          </a:p>
        </p:txBody>
      </p:sp>
      <p:sp>
        <p:nvSpPr>
          <p:cNvPr id="3" name="Content Placeholder 2"/>
          <p:cNvSpPr>
            <a:spLocks noGrp="1"/>
          </p:cNvSpPr>
          <p:nvPr>
            <p:ph idx="1"/>
          </p:nvPr>
        </p:nvSpPr>
        <p:spPr/>
        <p:txBody>
          <a:bodyPr>
            <a:normAutofit fontScale="40000" lnSpcReduction="20000"/>
          </a:bodyPr>
          <a:lstStyle/>
          <a:p>
            <a:pPr marL="0" indent="0">
              <a:lnSpc>
                <a:spcPct val="20000"/>
              </a:lnSpc>
              <a:spcBef>
                <a:spcPts val="0"/>
              </a:spcBef>
              <a:buNone/>
            </a:pPr>
            <a:r>
              <a:rPr lang="en-US" dirty="0"/>
              <a:t>Everyone deserves to be challenged—but appropriately—</a:t>
            </a:r>
            <a:endParaRPr lang="en-US" dirty="0" smtClean="0"/>
          </a:p>
          <a:p>
            <a:pPr marL="0" indent="0">
              <a:lnSpc>
                <a:spcPct val="20000"/>
              </a:lnSpc>
              <a:spcBef>
                <a:spcPts val="0"/>
              </a:spcBef>
              <a:buNone/>
            </a:pPr>
            <a:r>
              <a:rPr lang="en-US" dirty="0" smtClean="0"/>
              <a:t>There is a difference </a:t>
            </a:r>
            <a:r>
              <a:rPr lang="en-US" dirty="0"/>
              <a:t>between confusing and </a:t>
            </a:r>
            <a:r>
              <a:rPr lang="en-US" dirty="0" smtClean="0"/>
              <a:t>challenging. Do teachers recognize this?</a:t>
            </a:r>
          </a:p>
          <a:p>
            <a:pPr marL="0" indent="0">
              <a:lnSpc>
                <a:spcPct val="20000"/>
              </a:lnSpc>
              <a:spcBef>
                <a:spcPts val="0"/>
              </a:spcBef>
              <a:buNone/>
            </a:pPr>
            <a:r>
              <a:rPr lang="en-US" dirty="0"/>
              <a:t>Why is math a gatekeeper? What makes it a </a:t>
            </a:r>
            <a:r>
              <a:rPr lang="en-US" dirty="0" smtClean="0"/>
              <a:t>gatekeeper?</a:t>
            </a:r>
          </a:p>
          <a:p>
            <a:pPr marL="0" indent="0">
              <a:lnSpc>
                <a:spcPct val="20000"/>
              </a:lnSpc>
              <a:spcBef>
                <a:spcPts val="0"/>
              </a:spcBef>
              <a:buNone/>
            </a:pPr>
            <a:endParaRPr lang="en-US" dirty="0" smtClean="0"/>
          </a:p>
          <a:p>
            <a:pPr marL="0" indent="0">
              <a:lnSpc>
                <a:spcPct val="20000"/>
              </a:lnSpc>
              <a:spcBef>
                <a:spcPts val="0"/>
              </a:spcBef>
              <a:buNone/>
            </a:pPr>
            <a:r>
              <a:rPr lang="en-US" dirty="0"/>
              <a:t>Poorly prepared teachers?</a:t>
            </a:r>
          </a:p>
          <a:p>
            <a:pPr marL="0" indent="0">
              <a:lnSpc>
                <a:spcPct val="20000"/>
              </a:lnSpc>
              <a:spcBef>
                <a:spcPts val="0"/>
              </a:spcBef>
              <a:buNone/>
            </a:pPr>
            <a:r>
              <a:rPr lang="en-US" dirty="0"/>
              <a:t>Poor classroom conditions: no materials, class too large, wide range of students</a:t>
            </a:r>
            <a:r>
              <a:rPr lang="en-US" dirty="0" smtClean="0"/>
              <a:t>? </a:t>
            </a:r>
          </a:p>
          <a:p>
            <a:pPr marL="0" indent="0">
              <a:lnSpc>
                <a:spcPct val="20000"/>
              </a:lnSpc>
              <a:spcBef>
                <a:spcPts val="0"/>
              </a:spcBef>
              <a:buNone/>
            </a:pPr>
            <a:r>
              <a:rPr lang="en-US" dirty="0" smtClean="0"/>
              <a:t>Poor administrative support?</a:t>
            </a:r>
          </a:p>
          <a:p>
            <a:pPr marL="0" indent="0">
              <a:lnSpc>
                <a:spcPct val="20000"/>
              </a:lnSpc>
              <a:spcBef>
                <a:spcPts val="0"/>
              </a:spcBef>
              <a:buNone/>
            </a:pPr>
            <a:r>
              <a:rPr lang="en-US" dirty="0"/>
              <a:t>Poorly prepared students</a:t>
            </a:r>
            <a:r>
              <a:rPr lang="en-US" dirty="0" smtClean="0"/>
              <a:t>?</a:t>
            </a:r>
          </a:p>
          <a:p>
            <a:pPr marL="0" indent="0">
              <a:lnSpc>
                <a:spcPct val="20000"/>
              </a:lnSpc>
              <a:spcBef>
                <a:spcPts val="0"/>
              </a:spcBef>
              <a:buNone/>
            </a:pPr>
            <a:r>
              <a:rPr lang="en-US" dirty="0" smtClean="0"/>
              <a:t>Unsupportive families?</a:t>
            </a:r>
          </a:p>
          <a:p>
            <a:pPr marL="0" indent="0">
              <a:lnSpc>
                <a:spcPct val="20000"/>
              </a:lnSpc>
              <a:spcBef>
                <a:spcPts val="0"/>
              </a:spcBef>
              <a:buNone/>
            </a:pPr>
            <a:r>
              <a:rPr lang="en-US" dirty="0" smtClean="0"/>
              <a:t>Lack of desire or interest in learning math—</a:t>
            </a:r>
          </a:p>
          <a:p>
            <a:pPr marL="0" indent="0">
              <a:lnSpc>
                <a:spcPct val="20000"/>
              </a:lnSpc>
              <a:spcBef>
                <a:spcPts val="0"/>
              </a:spcBef>
              <a:buNone/>
            </a:pPr>
            <a:r>
              <a:rPr lang="en-US" dirty="0" smtClean="0"/>
              <a:t>Without the knowledge what gates are closed?</a:t>
            </a:r>
          </a:p>
          <a:p>
            <a:pPr marL="0" indent="0">
              <a:lnSpc>
                <a:spcPct val="20000"/>
              </a:lnSpc>
              <a:spcBef>
                <a:spcPts val="0"/>
              </a:spcBef>
              <a:buNone/>
            </a:pPr>
            <a:endParaRPr lang="en-US" dirty="0" smtClean="0"/>
          </a:p>
          <a:p>
            <a:pPr marL="0" indent="0">
              <a:lnSpc>
                <a:spcPct val="20000"/>
              </a:lnSpc>
              <a:spcBef>
                <a:spcPts val="0"/>
              </a:spcBef>
              <a:buNone/>
            </a:pPr>
            <a:r>
              <a:rPr lang="en-US" dirty="0" smtClean="0"/>
              <a:t>WHAT CAN WE CHANGE?</a:t>
            </a:r>
          </a:p>
          <a:p>
            <a:pPr marL="0" indent="0">
              <a:lnSpc>
                <a:spcPct val="20000"/>
              </a:lnSpc>
              <a:spcBef>
                <a:spcPts val="0"/>
              </a:spcBef>
              <a:buNone/>
            </a:pPr>
            <a:r>
              <a:rPr lang="en-US" dirty="0" smtClean="0"/>
              <a:t>What </a:t>
            </a:r>
            <a:r>
              <a:rPr lang="en-US" dirty="0"/>
              <a:t>do teachers need to know?</a:t>
            </a:r>
            <a:r>
              <a:rPr lang="en-US" dirty="0" smtClean="0"/>
              <a:t> </a:t>
            </a:r>
          </a:p>
          <a:p>
            <a:pPr marL="0" indent="0">
              <a:lnSpc>
                <a:spcPct val="20000"/>
              </a:lnSpc>
              <a:spcBef>
                <a:spcPts val="0"/>
              </a:spcBef>
              <a:buNone/>
            </a:pPr>
            <a:r>
              <a:rPr lang="en-US" dirty="0"/>
              <a:t>Content</a:t>
            </a:r>
          </a:p>
          <a:p>
            <a:pPr marL="0" indent="0">
              <a:lnSpc>
                <a:spcPct val="20000"/>
              </a:lnSpc>
              <a:spcBef>
                <a:spcPts val="0"/>
              </a:spcBef>
              <a:buNone/>
            </a:pPr>
            <a:r>
              <a:rPr lang="en-US" dirty="0"/>
              <a:t>Conceptual understanding of content</a:t>
            </a:r>
            <a:endParaRPr lang="en-US" dirty="0" smtClean="0"/>
          </a:p>
          <a:p>
            <a:pPr marL="0" indent="0">
              <a:lnSpc>
                <a:spcPct val="20000"/>
              </a:lnSpc>
              <a:spcBef>
                <a:spcPts val="0"/>
              </a:spcBef>
              <a:buNone/>
            </a:pPr>
            <a:r>
              <a:rPr lang="en-US" dirty="0" smtClean="0"/>
              <a:t>Ability to assess </a:t>
            </a:r>
            <a:r>
              <a:rPr lang="en-US" dirty="0"/>
              <a:t>their students</a:t>
            </a:r>
            <a:r>
              <a:rPr lang="en-US" dirty="0" smtClean="0"/>
              <a:t> and use that information from a knowledge base that informs them of what </a:t>
            </a:r>
            <a:r>
              <a:rPr lang="en-US" dirty="0"/>
              <a:t>interventions will work.</a:t>
            </a:r>
          </a:p>
          <a:p>
            <a:pPr marL="0" indent="0">
              <a:lnSpc>
                <a:spcPct val="20000"/>
              </a:lnSpc>
              <a:spcBef>
                <a:spcPts val="0"/>
              </a:spcBef>
              <a:buNone/>
            </a:pPr>
            <a:r>
              <a:rPr lang="en-US" dirty="0"/>
              <a:t>In classroom:</a:t>
            </a:r>
          </a:p>
          <a:p>
            <a:pPr marL="0" indent="0">
              <a:lnSpc>
                <a:spcPct val="20000"/>
              </a:lnSpc>
              <a:spcBef>
                <a:spcPts val="0"/>
              </a:spcBef>
              <a:buNone/>
            </a:pPr>
            <a:r>
              <a:rPr lang="en-US" dirty="0"/>
              <a:t>need problems that are rich in content and patterns that allow for explorations for high level students and </a:t>
            </a:r>
            <a:r>
              <a:rPr lang="en-US" dirty="0" smtClean="0"/>
              <a:t>simpler beginnings students that need them at all levels.</a:t>
            </a: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852" y="197802"/>
            <a:ext cx="8366948" cy="6475409"/>
          </a:xfrm>
        </p:spPr>
        <p:txBody>
          <a:bodyPr/>
          <a:lstStyle/>
          <a:p>
            <a:pPr>
              <a:buNone/>
            </a:pPr>
            <a:r>
              <a:rPr lang="en-US" dirty="0" smtClean="0"/>
              <a:t>%</a:t>
            </a:r>
          </a:p>
          <a:p>
            <a:pPr>
              <a:buNone/>
            </a:pPr>
            <a:r>
              <a:rPr lang="en-US" sz="1600" dirty="0" smtClean="0"/>
              <a:t>Decimal</a:t>
            </a:r>
          </a:p>
          <a:p>
            <a:pPr>
              <a:buNone/>
            </a:pPr>
            <a:r>
              <a:rPr lang="en-US" sz="1600" dirty="0" smtClean="0"/>
              <a:t>Square</a:t>
            </a:r>
            <a:endParaRPr lang="en-US" sz="1600" dirty="0"/>
          </a:p>
        </p:txBody>
      </p:sp>
      <p:pic>
        <p:nvPicPr>
          <p:cNvPr id="7" name="Picture 6"/>
          <p:cNvPicPr>
            <a:picLocks noChangeAspect="1"/>
          </p:cNvPicPr>
          <p:nvPr/>
        </p:nvPicPr>
        <p:blipFill>
          <a:blip r:embed="rId3"/>
          <a:stretch>
            <a:fillRect/>
          </a:stretch>
        </p:blipFill>
        <p:spPr>
          <a:xfrm>
            <a:off x="1136650" y="285750"/>
            <a:ext cx="6870700" cy="62865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357"/>
            <a:ext cx="8229600" cy="369814"/>
          </a:xfrm>
        </p:spPr>
        <p:txBody>
          <a:bodyPr>
            <a:noAutofit/>
          </a:bodyPr>
          <a:lstStyle/>
          <a:p>
            <a:r>
              <a:rPr lang="en-US" sz="2000" dirty="0" smtClean="0"/>
              <a:t>Decimal and percent squares for shading</a:t>
            </a:r>
            <a:endParaRPr lang="en-US" sz="2000" dirty="0"/>
          </a:p>
        </p:txBody>
      </p:sp>
      <p:sp>
        <p:nvSpPr>
          <p:cNvPr id="3" name="Content Placeholder 2"/>
          <p:cNvSpPr>
            <a:spLocks noGrp="1"/>
          </p:cNvSpPr>
          <p:nvPr>
            <p:ph idx="1"/>
          </p:nvPr>
        </p:nvSpPr>
        <p:spPr>
          <a:xfrm>
            <a:off x="482600" y="911319"/>
            <a:ext cx="8229600" cy="5805806"/>
          </a:xfrm>
        </p:spPr>
        <p:txBody>
          <a:bodyPr>
            <a:normAutofit/>
          </a:bodyPr>
          <a:lstStyle/>
          <a:p>
            <a:pPr>
              <a:buNone/>
            </a:pPr>
            <a:endParaRPr lang="en-US" sz="1600" dirty="0"/>
          </a:p>
        </p:txBody>
      </p:sp>
      <p:pic>
        <p:nvPicPr>
          <p:cNvPr id="4" name="Picture 3"/>
          <p:cNvPicPr>
            <a:picLocks noChangeAspect="1"/>
          </p:cNvPicPr>
          <p:nvPr/>
        </p:nvPicPr>
        <p:blipFill>
          <a:blip r:embed="rId2"/>
          <a:stretch>
            <a:fillRect/>
          </a:stretch>
        </p:blipFill>
        <p:spPr>
          <a:xfrm>
            <a:off x="4546600" y="3403600"/>
            <a:ext cx="50800" cy="50800"/>
          </a:xfrm>
          <a:prstGeom prst="rect">
            <a:avLst/>
          </a:prstGeom>
        </p:spPr>
      </p:pic>
      <p:pic>
        <p:nvPicPr>
          <p:cNvPr id="5" name="Picture 4"/>
          <p:cNvPicPr>
            <a:picLocks noChangeAspect="1"/>
          </p:cNvPicPr>
          <p:nvPr/>
        </p:nvPicPr>
        <p:blipFill>
          <a:blip r:embed="rId3"/>
          <a:stretch>
            <a:fillRect/>
          </a:stretch>
        </p:blipFill>
        <p:spPr>
          <a:xfrm>
            <a:off x="1610467" y="911319"/>
            <a:ext cx="4960238" cy="580580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17600"/>
            <a:ext cx="8229600" cy="541867"/>
          </a:xfrm>
        </p:spPr>
        <p:txBody>
          <a:bodyPr>
            <a:normAutofit/>
          </a:bodyPr>
          <a:lstStyle/>
          <a:p>
            <a:r>
              <a:rPr lang="en-US" sz="2400" dirty="0" smtClean="0"/>
              <a:t>Ten Frames</a:t>
            </a:r>
            <a:endParaRPr lang="en-US" sz="2400" dirty="0"/>
          </a:p>
        </p:txBody>
      </p:sp>
      <p:sp>
        <p:nvSpPr>
          <p:cNvPr id="3" name="Content Placeholder 2"/>
          <p:cNvSpPr>
            <a:spLocks noGrp="1"/>
          </p:cNvSpPr>
          <p:nvPr>
            <p:ph idx="1"/>
          </p:nvPr>
        </p:nvSpPr>
        <p:spPr>
          <a:xfrm>
            <a:off x="897467" y="812801"/>
            <a:ext cx="7069666" cy="6273800"/>
          </a:xfrm>
        </p:spPr>
        <p:txBody>
          <a:bodyPr/>
          <a:lstStyle/>
          <a:p>
            <a:endParaRPr lang="en-US" dirty="0"/>
          </a:p>
        </p:txBody>
      </p:sp>
      <p:pic>
        <p:nvPicPr>
          <p:cNvPr id="5" name="Picture 4"/>
          <p:cNvPicPr>
            <a:picLocks noChangeAspect="1"/>
          </p:cNvPicPr>
          <p:nvPr/>
        </p:nvPicPr>
        <p:blipFill>
          <a:blip r:embed="rId2"/>
          <a:srcRect l="-9065" r="-6475"/>
          <a:stretch>
            <a:fillRect/>
          </a:stretch>
        </p:blipFill>
        <p:spPr>
          <a:xfrm>
            <a:off x="-1350116" y="0"/>
            <a:ext cx="11180676" cy="755438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1602"/>
          </a:xfrm>
        </p:spPr>
        <p:txBody>
          <a:bodyPr>
            <a:normAutofit fontScale="90000"/>
          </a:bodyPr>
          <a:lstStyle/>
          <a:p>
            <a:r>
              <a:rPr lang="en-US" dirty="0" smtClean="0"/>
              <a:t>Part of Equivalence Assessment</a:t>
            </a:r>
            <a:endParaRPr lang="en-US" dirty="0"/>
          </a:p>
        </p:txBody>
      </p:sp>
      <p:sp>
        <p:nvSpPr>
          <p:cNvPr id="3" name="Content Placeholder 2"/>
          <p:cNvSpPr>
            <a:spLocks noGrp="1"/>
          </p:cNvSpPr>
          <p:nvPr>
            <p:ph idx="1"/>
          </p:nvPr>
        </p:nvSpPr>
        <p:spPr/>
        <p:txBody>
          <a:bodyPr>
            <a:normAutofit/>
          </a:bodyPr>
          <a:lstStyle/>
          <a:p>
            <a:pPr>
              <a:buNone/>
            </a:pPr>
            <a:r>
              <a:rPr lang="en-US" sz="1100" dirty="0" smtClean="0"/>
              <a:t>What</a:t>
            </a:r>
          </a:p>
          <a:p>
            <a:pPr>
              <a:buNone/>
            </a:pPr>
            <a:r>
              <a:rPr lang="en-US" sz="1100" dirty="0" smtClean="0"/>
              <a:t>Errors</a:t>
            </a:r>
          </a:p>
          <a:p>
            <a:pPr>
              <a:buNone/>
            </a:pPr>
            <a:r>
              <a:rPr lang="en-US" sz="1100" dirty="0" smtClean="0"/>
              <a:t>Do you</a:t>
            </a:r>
          </a:p>
          <a:p>
            <a:pPr>
              <a:buNone/>
            </a:pPr>
            <a:r>
              <a:rPr lang="en-US" sz="1100" dirty="0" smtClean="0"/>
              <a:t>Expect  to</a:t>
            </a:r>
          </a:p>
          <a:p>
            <a:pPr>
              <a:buNone/>
            </a:pPr>
            <a:r>
              <a:rPr lang="en-US" sz="1100" dirty="0" smtClean="0"/>
              <a:t>See?</a:t>
            </a:r>
            <a:endParaRPr lang="en-US" sz="1100" dirty="0"/>
          </a:p>
        </p:txBody>
      </p:sp>
      <p:sp>
        <p:nvSpPr>
          <p:cNvPr id="55298" name="Text Box 2"/>
          <p:cNvSpPr txBox="1">
            <a:spLocks noChangeArrowheads="1"/>
          </p:cNvSpPr>
          <p:nvPr/>
        </p:nvSpPr>
        <p:spPr bwMode="auto">
          <a:xfrm>
            <a:off x="1159535" y="1600199"/>
            <a:ext cx="5447979" cy="45259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charset="0"/>
                <a:ea typeface="Times New Roman" charset="0"/>
              </a:rPr>
              <a:t>1)     ______+ _____ = _____ + 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Verdan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Verdan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charset="0"/>
                <a:ea typeface="Times New Roman" charset="0"/>
              </a:rPr>
              <a:t>2)     15 = _____ + 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Verdan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Verdan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charset="0"/>
                <a:ea typeface="Times New Roman" charset="0"/>
              </a:rPr>
              <a:t>3)     15 = _____ - ______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Verdan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Verdan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charset="0"/>
                <a:ea typeface="Times New Roman" charset="0"/>
              </a:rPr>
              <a:t>4)     15 = _____ </a:t>
            </a:r>
            <a:r>
              <a:rPr kumimoji="0" lang="en-US" sz="1600" b="1" i="0" u="none" strike="noStrike" cap="none" normalizeH="0" baseline="0" dirty="0" err="1">
                <a:ln>
                  <a:noFill/>
                </a:ln>
                <a:solidFill>
                  <a:schemeClr val="tx1"/>
                </a:solidFill>
                <a:effectLst/>
                <a:latin typeface="Verdana" charset="0"/>
                <a:ea typeface="Times New Roman" charset="0"/>
              </a:rPr>
              <a:t>x</a:t>
            </a:r>
            <a:r>
              <a:rPr kumimoji="0" lang="en-US" sz="1600" b="1" i="0" u="none" strike="noStrike" cap="none" normalizeH="0" baseline="0" dirty="0">
                <a:ln>
                  <a:noFill/>
                </a:ln>
                <a:solidFill>
                  <a:schemeClr val="tx1"/>
                </a:solidFill>
                <a:effectLst/>
                <a:latin typeface="Verdana" charset="0"/>
                <a:ea typeface="Times New Roman" charset="0"/>
              </a:rPr>
              <a:t> _____</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Verdan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Verdan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Verdana" charset="0"/>
                <a:ea typeface="Times New Roman" charset="0"/>
              </a:rPr>
              <a:t>5)   15 = _____</a:t>
            </a:r>
            <a:r>
              <a:rPr kumimoji="0" lang="en-US" sz="1400" b="0" i="0" u="none" strike="noStrike" cap="none" normalizeH="0" baseline="0" dirty="0">
                <a:ln>
                  <a:noFill/>
                </a:ln>
                <a:solidFill>
                  <a:schemeClr val="tx1"/>
                </a:solidFill>
                <a:effectLst/>
                <a:latin typeface="Verdana" charset="0"/>
                <a:ea typeface="Times New Roman" charset="0"/>
              </a:rPr>
              <a:t> </a:t>
            </a:r>
            <a:r>
              <a:rPr kumimoji="0" lang="en-US" sz="1400" b="1" i="0" u="none" strike="noStrike" cap="none" normalizeH="0" baseline="0" dirty="0">
                <a:ln>
                  <a:noFill/>
                </a:ln>
                <a:solidFill>
                  <a:schemeClr val="tx1"/>
                </a:solidFill>
                <a:effectLst/>
                <a:latin typeface="Verdana" charset="0"/>
                <a:ea typeface="Times New Roman" charset="0"/>
              </a:rPr>
              <a:t>÷</a:t>
            </a:r>
            <a:r>
              <a:rPr kumimoji="0" lang="en-US" sz="1200" b="0" i="0" u="none" strike="noStrike" cap="none" normalizeH="0" baseline="0" dirty="0">
                <a:ln>
                  <a:noFill/>
                </a:ln>
                <a:solidFill>
                  <a:schemeClr val="tx1"/>
                </a:solidFill>
                <a:effectLst/>
                <a:latin typeface="Verdana" charset="0"/>
                <a:ea typeface="Times New Roman" charset="0"/>
              </a:rPr>
              <a:t> </a:t>
            </a:r>
            <a:r>
              <a:rPr kumimoji="0" lang="en-US" sz="1200" b="1" i="0" u="none" strike="noStrike" cap="none" normalizeH="0" baseline="0" dirty="0">
                <a:ln>
                  <a:noFill/>
                </a:ln>
                <a:solidFill>
                  <a:schemeClr val="tx1"/>
                </a:solidFill>
                <a:effectLst/>
                <a:latin typeface="Verdana" charset="0"/>
                <a:ea typeface="Times New Roman" charset="0"/>
              </a:rPr>
              <a:t>______</a:t>
            </a:r>
            <a:endParaRPr kumimoji="0" lang="en-US" sz="1200" b="0" i="0" u="none" strike="noStrike" cap="none" normalizeH="0" baseline="0" dirty="0">
              <a:ln>
                <a:noFill/>
              </a:ln>
              <a:solidFill>
                <a:schemeClr val="tx1"/>
              </a:solidFill>
              <a:effectLst/>
              <a:latin typeface="Verdan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Verdana" charset="0"/>
                <a:ea typeface="Times New Roman" charset="0"/>
              </a:rPr>
              <a:t>Fill in numbers that will make these number sentences correct.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450"/>
            <a:ext cx="8229600" cy="6432395"/>
          </a:xfrm>
        </p:spPr>
        <p:txBody>
          <a:bodyPr>
            <a:noAutofit/>
          </a:bodyPr>
          <a:lstStyle/>
          <a:p>
            <a:pPr>
              <a:buNone/>
            </a:pPr>
            <a:r>
              <a:rPr lang="en-US" sz="1200" b="1" dirty="0" smtClean="0"/>
              <a:t>HELPING STUDENTS WORK TOGETHER TO MAKE SENSE OF MATHEMATICS:</a:t>
            </a:r>
          </a:p>
          <a:p>
            <a:pPr>
              <a:buNone/>
            </a:pPr>
            <a:r>
              <a:rPr lang="en-US" sz="1200" dirty="0" smtClean="0"/>
              <a:t>What do others think about what Janine said?</a:t>
            </a:r>
          </a:p>
          <a:p>
            <a:pPr>
              <a:buNone/>
            </a:pPr>
            <a:r>
              <a:rPr lang="en-US" sz="1200" dirty="0" smtClean="0"/>
              <a:t>Does anyone have the same answer but a different way to explain it?</a:t>
            </a:r>
          </a:p>
          <a:p>
            <a:pPr>
              <a:buNone/>
            </a:pPr>
            <a:r>
              <a:rPr lang="en-US" sz="1200" dirty="0" smtClean="0"/>
              <a:t>Do you understand what Josh is saying?</a:t>
            </a:r>
          </a:p>
          <a:p>
            <a:pPr>
              <a:buNone/>
            </a:pPr>
            <a:r>
              <a:rPr lang="en-US" sz="1200" dirty="0" smtClean="0"/>
              <a:t>Can you convince the rest of us that that makes sense?</a:t>
            </a:r>
          </a:p>
          <a:p>
            <a:pPr>
              <a:buNone/>
            </a:pPr>
            <a:r>
              <a:rPr lang="en-US" sz="1200" b="1" dirty="0" smtClean="0"/>
              <a:t>HELPING STUDENTS RELY MORE ON THEMSELVES TO DETERMINE WHETHER SOMETHING IS MATHEMATICALLY CORRECT:</a:t>
            </a:r>
          </a:p>
          <a:p>
            <a:pPr>
              <a:buNone/>
            </a:pPr>
            <a:r>
              <a:rPr lang="en-US" sz="1200" dirty="0" smtClean="0"/>
              <a:t>Why do you think that?</a:t>
            </a:r>
          </a:p>
          <a:p>
            <a:pPr>
              <a:buNone/>
            </a:pPr>
            <a:r>
              <a:rPr lang="en-US" sz="1200" dirty="0" smtClean="0"/>
              <a:t>Why is that true?</a:t>
            </a:r>
          </a:p>
          <a:p>
            <a:pPr>
              <a:buNone/>
            </a:pPr>
            <a:r>
              <a:rPr lang="en-US" sz="1200" dirty="0" smtClean="0"/>
              <a:t>How did you reach that conclusion?</a:t>
            </a:r>
          </a:p>
          <a:p>
            <a:pPr>
              <a:buNone/>
            </a:pPr>
            <a:r>
              <a:rPr lang="en-US" sz="1200" dirty="0" smtClean="0"/>
              <a:t>Does that make sense?</a:t>
            </a:r>
          </a:p>
          <a:p>
            <a:pPr>
              <a:buNone/>
            </a:pPr>
            <a:r>
              <a:rPr lang="en-US" sz="1200" dirty="0" smtClean="0"/>
              <a:t>Can you make a model (or demonstrate) to show us your idea?</a:t>
            </a:r>
          </a:p>
          <a:p>
            <a:pPr>
              <a:buNone/>
            </a:pPr>
            <a:r>
              <a:rPr lang="en-US" sz="1200" b="1" dirty="0" smtClean="0"/>
              <a:t>HELPING STUDENTS TO LEARN TO REASON MATHEMATICALLY:</a:t>
            </a:r>
          </a:p>
          <a:p>
            <a:pPr>
              <a:buNone/>
            </a:pPr>
            <a:r>
              <a:rPr lang="en-US" sz="1200" dirty="0" smtClean="0"/>
              <a:t>• Does that always work?</a:t>
            </a:r>
          </a:p>
          <a:p>
            <a:pPr>
              <a:buNone/>
            </a:pPr>
            <a:r>
              <a:rPr lang="en-US" sz="1200" dirty="0" smtClean="0"/>
              <a:t>• Can you think of a counterexample?</a:t>
            </a:r>
          </a:p>
          <a:p>
            <a:pPr>
              <a:buNone/>
            </a:pPr>
            <a:r>
              <a:rPr lang="en-US" sz="1200" dirty="0" smtClean="0"/>
              <a:t>• How could you prove that?</a:t>
            </a:r>
          </a:p>
          <a:p>
            <a:pPr>
              <a:buNone/>
            </a:pPr>
            <a:r>
              <a:rPr lang="en-US" sz="1200" dirty="0" smtClean="0"/>
              <a:t>• What assumptions are you making?</a:t>
            </a:r>
          </a:p>
          <a:p>
            <a:pPr>
              <a:buNone/>
            </a:pPr>
            <a:r>
              <a:rPr lang="en-US" sz="1200" b="1" dirty="0" smtClean="0"/>
              <a:t>HELPING STUDENTS LEARN TO CONJECTURE, INVENT AND SOLVE PROBLEMS:</a:t>
            </a:r>
          </a:p>
          <a:p>
            <a:pPr>
              <a:buNone/>
            </a:pPr>
            <a:r>
              <a:rPr lang="en-US" sz="1200" dirty="0" smtClean="0"/>
              <a:t>What would happen if ?</a:t>
            </a:r>
          </a:p>
          <a:p>
            <a:pPr>
              <a:buNone/>
            </a:pPr>
            <a:r>
              <a:rPr lang="en-US" sz="1200" dirty="0" smtClean="0"/>
              <a:t>Do you see a pattern (in the data, in the graph, in the solutions, etc.)?</a:t>
            </a:r>
          </a:p>
          <a:p>
            <a:pPr>
              <a:buNone/>
            </a:pPr>
            <a:r>
              <a:rPr lang="en-US" sz="1200" dirty="0" smtClean="0"/>
              <a:t>Can you predict the next one? What about the tenth one?</a:t>
            </a:r>
          </a:p>
          <a:p>
            <a:pPr>
              <a:buNone/>
            </a:pPr>
            <a:r>
              <a:rPr lang="en-US" sz="1200" dirty="0" smtClean="0"/>
              <a:t>How did you think about the problem?</a:t>
            </a:r>
          </a:p>
          <a:p>
            <a:pPr>
              <a:buNone/>
            </a:pPr>
            <a:r>
              <a:rPr lang="en-US" sz="1200" dirty="0" smtClean="0"/>
              <a:t>What decision do you think he should make?</a:t>
            </a:r>
          </a:p>
          <a:p>
            <a:pPr>
              <a:buNone/>
            </a:pPr>
            <a:r>
              <a:rPr lang="en-US" sz="1200" dirty="0" smtClean="0"/>
              <a:t>What is alike and what is different about the two solutions?</a:t>
            </a:r>
          </a:p>
          <a:p>
            <a:pPr>
              <a:buNone/>
            </a:pPr>
            <a:r>
              <a:rPr lang="en-US" sz="1200" b="1" dirty="0" smtClean="0"/>
              <a:t>HELPING STUDENTS CONNECT MATHEMATICAL IDEAS AND APPLICATIONS:</a:t>
            </a:r>
          </a:p>
          <a:p>
            <a:pPr>
              <a:buNone/>
            </a:pPr>
            <a:r>
              <a:rPr lang="en-US" sz="1200" dirty="0" smtClean="0"/>
              <a:t>• How does this relate to ?</a:t>
            </a:r>
          </a:p>
          <a:p>
            <a:pPr>
              <a:buNone/>
            </a:pPr>
            <a:r>
              <a:rPr lang="en-US" sz="1200" dirty="0" smtClean="0"/>
              <a:t>• Can you give an example of ?</a:t>
            </a:r>
          </a:p>
          <a:p>
            <a:pPr>
              <a:buNone/>
            </a:pPr>
            <a:r>
              <a:rPr lang="en-US" sz="1200" dirty="0" smtClean="0"/>
              <a:t>• What ideas that we have learned before were useful in this situation?</a:t>
            </a:r>
          </a:p>
          <a:p>
            <a:pPr>
              <a:buNone/>
            </a:pPr>
            <a:r>
              <a:rPr lang="en-US" sz="1200" dirty="0" smtClean="0"/>
              <a:t>• Have we ever solved a problem like this one before?</a:t>
            </a:r>
          </a:p>
          <a:p>
            <a:pPr>
              <a:buNone/>
            </a:pPr>
            <a:r>
              <a:rPr lang="en-US" sz="1200" dirty="0" smtClean="0"/>
              <a:t>• What uses of math did you see on TV or in the newspaper last night?                                                From an NCTM publication</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54182"/>
          </a:xfrm>
        </p:spPr>
        <p:txBody>
          <a:bodyPr>
            <a:normAutofit fontScale="90000"/>
          </a:bodyPr>
          <a:lstStyle/>
          <a:p>
            <a:r>
              <a:rPr lang="en-US" dirty="0" smtClean="0"/>
              <a:t>KWC</a:t>
            </a:r>
            <a:endParaRPr lang="en-US" dirty="0"/>
          </a:p>
        </p:txBody>
      </p:sp>
      <p:sp>
        <p:nvSpPr>
          <p:cNvPr id="3" name="Content Placeholder 2"/>
          <p:cNvSpPr>
            <a:spLocks noGrp="1"/>
          </p:cNvSpPr>
          <p:nvPr>
            <p:ph idx="1"/>
          </p:nvPr>
        </p:nvSpPr>
        <p:spPr/>
        <p:txBody>
          <a:bodyPr>
            <a:normAutofit/>
          </a:bodyPr>
          <a:lstStyle/>
          <a:p>
            <a:endParaRPr lang="en-US" sz="1800" dirty="0" smtClean="0">
              <a:solidFill>
                <a:srgbClr val="000000"/>
              </a:solidFill>
              <a:latin typeface="Arial"/>
              <a:ea typeface="Arial"/>
              <a:cs typeface="Arial"/>
            </a:endParaRPr>
          </a:p>
        </p:txBody>
      </p:sp>
      <p:pic>
        <p:nvPicPr>
          <p:cNvPr id="4" name="Picture 3"/>
          <p:cNvPicPr>
            <a:picLocks noChangeAspect="1"/>
          </p:cNvPicPr>
          <p:nvPr/>
        </p:nvPicPr>
        <p:blipFill>
          <a:blip r:embed="rId2"/>
          <a:stretch>
            <a:fillRect/>
          </a:stretch>
        </p:blipFill>
        <p:spPr>
          <a:xfrm>
            <a:off x="0" y="731981"/>
            <a:ext cx="9675091" cy="767310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Ordering </a:t>
            </a:r>
            <a:r>
              <a:rPr lang="en-US" smtClean="0"/>
              <a:t>cards from 46-55</a:t>
            </a:r>
            <a:endParaRPr lang="en-US"/>
          </a:p>
        </p:txBody>
      </p:sp>
      <p:pic>
        <p:nvPicPr>
          <p:cNvPr id="4" name="uvs070128Jonahmath001.mov">
            <a:hlinkClick r:id="" action="ppaction://media"/>
          </p:cNvPr>
          <p:cNvPicPr/>
          <p:nvPr>
            <p:ph idx="1"/>
            <a:videoFile r:link="rId1"/>
          </p:nvPr>
        </p:nvPicPr>
        <p:blipFill>
          <a:blip r:embed="rId3"/>
          <a:stretch>
            <a:fillRect/>
          </a:stretch>
        </p:blipFill>
        <p:spPr>
          <a:xfrm>
            <a:off x="1177527" y="1600200"/>
            <a:ext cx="6788945"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006"/>
          </a:xfrm>
        </p:spPr>
        <p:txBody>
          <a:bodyPr>
            <a:normAutofit fontScale="90000"/>
          </a:bodyPr>
          <a:lstStyle/>
          <a:p>
            <a:r>
              <a:rPr lang="en-US" dirty="0" smtClean="0"/>
              <a:t>Arranging cards: 46-55</a:t>
            </a:r>
            <a:endParaRPr lang="en-US" dirty="0"/>
          </a:p>
        </p:txBody>
      </p:sp>
      <p:pic>
        <p:nvPicPr>
          <p:cNvPr id="4" name="Jane's student.mov">
            <a:hlinkClick r:id="" action="ppaction://media"/>
          </p:cNvPr>
          <p:cNvPicPr/>
          <p:nvPr>
            <p:ph idx="1"/>
            <a:videoFile r:link="rId1"/>
          </p:nvPr>
        </p:nvPicPr>
        <p:blipFill>
          <a:blip r:embed="rId3"/>
          <a:stretch>
            <a:fillRect/>
          </a:stretch>
        </p:blipFill>
        <p:spPr>
          <a:xfrm>
            <a:off x="498633" y="1600200"/>
            <a:ext cx="8146733"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9731"/>
          </a:xfrm>
        </p:spPr>
        <p:txBody>
          <a:bodyPr>
            <a:normAutofit fontScale="90000"/>
          </a:bodyPr>
          <a:lstStyle/>
          <a:p>
            <a:r>
              <a:rPr lang="en-US" sz="2400" dirty="0" smtClean="0"/>
              <a:t>Teachers, the first gatekeeper</a:t>
            </a:r>
            <a:endParaRPr lang="en-US" sz="2400" dirty="0"/>
          </a:p>
        </p:txBody>
      </p:sp>
      <p:sp>
        <p:nvSpPr>
          <p:cNvPr id="3" name="Content Placeholder 2"/>
          <p:cNvSpPr>
            <a:spLocks noGrp="1"/>
          </p:cNvSpPr>
          <p:nvPr>
            <p:ph idx="1"/>
          </p:nvPr>
        </p:nvSpPr>
        <p:spPr>
          <a:xfrm>
            <a:off x="457200" y="724369"/>
            <a:ext cx="8229600" cy="5992520"/>
          </a:xfrm>
        </p:spPr>
        <p:txBody>
          <a:bodyPr>
            <a:noAutofit/>
          </a:bodyPr>
          <a:lstStyle/>
          <a:p>
            <a:pPr marL="0" indent="0" algn="just">
              <a:spcBef>
                <a:spcPts val="0"/>
              </a:spcBef>
              <a:buNone/>
            </a:pPr>
            <a:r>
              <a:rPr lang="en-US" sz="1600" dirty="0"/>
              <a:t>Teachers at the lower grades have usually not been well trained in math.  Often they are the teachers who select to teach at the lower grades because they will not need to know much math. Thus the first gatekeeper is a teacher who is afraid of math and does not know enough to answer questions conceptually and/or correctly.  As a result young students are likely to be taught by someone who</a:t>
            </a:r>
            <a:r>
              <a:rPr lang="en-US" sz="1600" dirty="0" smtClean="0"/>
              <a:t>:</a:t>
            </a:r>
          </a:p>
          <a:p>
            <a:pPr indent="0" algn="just">
              <a:spcBef>
                <a:spcPts val="0"/>
              </a:spcBef>
              <a:buNone/>
            </a:pPr>
            <a:endParaRPr lang="en-US" sz="1600" dirty="0" smtClean="0"/>
          </a:p>
          <a:p>
            <a:pPr marL="0" indent="0">
              <a:spcBef>
                <a:spcPts val="0"/>
              </a:spcBef>
              <a:buNone/>
            </a:pPr>
            <a:r>
              <a:rPr lang="en-US" sz="1600" dirty="0" smtClean="0"/>
              <a:t>1</a:t>
            </a:r>
            <a:r>
              <a:rPr lang="en-US" sz="1600" dirty="0"/>
              <a:t>. does not recognize basic misunderstandings.</a:t>
            </a:r>
            <a:endParaRPr lang="en-US" sz="1600" dirty="0" smtClean="0"/>
          </a:p>
          <a:p>
            <a:pPr marL="0" indent="0">
              <a:spcBef>
                <a:spcPts val="0"/>
              </a:spcBef>
              <a:buNone/>
            </a:pPr>
            <a:endParaRPr lang="en-US" sz="1600" dirty="0" smtClean="0"/>
          </a:p>
          <a:p>
            <a:pPr marL="0" indent="0">
              <a:spcBef>
                <a:spcPts val="0"/>
              </a:spcBef>
              <a:buNone/>
            </a:pPr>
            <a:r>
              <a:rPr lang="en-US" sz="1600" dirty="0" smtClean="0"/>
              <a:t>2</a:t>
            </a:r>
            <a:r>
              <a:rPr lang="en-US" sz="1600" dirty="0"/>
              <a:t>. is so tied to algorithms that the student is unable to get help with number sense.</a:t>
            </a:r>
            <a:endParaRPr lang="en-US" sz="1600" dirty="0" smtClean="0"/>
          </a:p>
          <a:p>
            <a:pPr marL="0" indent="0">
              <a:spcBef>
                <a:spcPts val="0"/>
              </a:spcBef>
              <a:buNone/>
            </a:pPr>
            <a:endParaRPr lang="en-US" sz="1600" dirty="0" smtClean="0"/>
          </a:p>
          <a:p>
            <a:pPr marL="0" indent="0">
              <a:spcBef>
                <a:spcPts val="0"/>
              </a:spcBef>
              <a:buNone/>
            </a:pPr>
            <a:r>
              <a:rPr lang="en-US" sz="1600" dirty="0" smtClean="0"/>
              <a:t>3</a:t>
            </a:r>
            <a:r>
              <a:rPr lang="en-US" sz="1600" dirty="0"/>
              <a:t>. often does not know place value in enough depth to help </a:t>
            </a:r>
            <a:r>
              <a:rPr lang="en-US" sz="1600" dirty="0" smtClean="0"/>
              <a:t>students when </a:t>
            </a:r>
            <a:r>
              <a:rPr lang="en-US" sz="1600" dirty="0"/>
              <a:t>they make an error.</a:t>
            </a:r>
            <a:endParaRPr lang="en-US" sz="1600" dirty="0" smtClean="0"/>
          </a:p>
          <a:p>
            <a:pPr>
              <a:buNone/>
            </a:pPr>
            <a:endParaRPr lang="en-US" sz="1600" dirty="0"/>
          </a:p>
          <a:p>
            <a:pPr marL="0" indent="0">
              <a:spcBef>
                <a:spcPts val="0"/>
              </a:spcBef>
              <a:buNone/>
            </a:pPr>
            <a:r>
              <a:rPr lang="en-US" sz="1600" dirty="0" smtClean="0"/>
              <a:t>4. </a:t>
            </a:r>
            <a:r>
              <a:rPr lang="en-US" sz="1600" dirty="0"/>
              <a:t>does not recognize error patterns because they</a:t>
            </a:r>
            <a:r>
              <a:rPr lang="en-US" sz="1600" dirty="0" smtClean="0"/>
              <a:t> were </a:t>
            </a:r>
            <a:r>
              <a:rPr lang="en-US" sz="1600" dirty="0"/>
              <a:t>not recognized  in their </a:t>
            </a:r>
            <a:r>
              <a:rPr lang="en-US" sz="1600" dirty="0" smtClean="0"/>
              <a:t>own work</a:t>
            </a:r>
            <a:r>
              <a:rPr lang="en-US" sz="1600" dirty="0"/>
              <a:t>.</a:t>
            </a:r>
            <a:endParaRPr lang="en-US" sz="1600" dirty="0" smtClean="0"/>
          </a:p>
          <a:p>
            <a:pPr marL="0" indent="0">
              <a:spcBef>
                <a:spcPts val="0"/>
              </a:spcBef>
              <a:buNone/>
            </a:pPr>
            <a:endParaRPr lang="en-US" sz="1600" dirty="0" smtClean="0"/>
          </a:p>
          <a:p>
            <a:pPr marL="0" indent="0">
              <a:spcBef>
                <a:spcPts val="0"/>
              </a:spcBef>
              <a:buNone/>
            </a:pPr>
            <a:r>
              <a:rPr lang="en-US" sz="1600" dirty="0" smtClean="0"/>
              <a:t>5. </a:t>
            </a:r>
            <a:r>
              <a:rPr lang="en-US" sz="1600" dirty="0"/>
              <a:t>has a broad understanding of number but no depth.</a:t>
            </a:r>
            <a:endParaRPr lang="en-US" sz="1600" dirty="0" smtClean="0"/>
          </a:p>
          <a:p>
            <a:pPr marL="0" indent="0">
              <a:spcBef>
                <a:spcPts val="0"/>
              </a:spcBef>
              <a:buNone/>
            </a:pPr>
            <a:endParaRPr lang="en-US" sz="1600" dirty="0" smtClean="0"/>
          </a:p>
          <a:p>
            <a:pPr marL="0" indent="0">
              <a:spcBef>
                <a:spcPts val="0"/>
              </a:spcBef>
              <a:buNone/>
            </a:pPr>
            <a:r>
              <a:rPr lang="en-US" sz="1600" dirty="0" smtClean="0"/>
              <a:t>6. </a:t>
            </a:r>
            <a:r>
              <a:rPr lang="en-US" sz="1600" dirty="0"/>
              <a:t>does not understand the issues around differentiation.</a:t>
            </a:r>
            <a:endParaRPr lang="en-US" sz="1600" dirty="0" smtClean="0"/>
          </a:p>
          <a:p>
            <a:pPr marL="0" indent="0">
              <a:spcBef>
                <a:spcPts val="0"/>
              </a:spcBef>
              <a:buNone/>
            </a:pPr>
            <a:endParaRPr lang="en-US" sz="1600" dirty="0" smtClean="0"/>
          </a:p>
          <a:p>
            <a:pPr marL="0" indent="0">
              <a:spcBef>
                <a:spcPts val="0"/>
              </a:spcBef>
              <a:buNone/>
            </a:pPr>
            <a:r>
              <a:rPr lang="en-US" sz="1600" dirty="0" smtClean="0"/>
              <a:t>7. </a:t>
            </a:r>
            <a:r>
              <a:rPr lang="en-US" sz="1600" dirty="0"/>
              <a:t>does not know how to do meaningful assessments that get at the appropriate variables.</a:t>
            </a:r>
            <a:endParaRPr lang="en-US" sz="1600" dirty="0" smtClean="0"/>
          </a:p>
          <a:p>
            <a:pPr marL="0" indent="0">
              <a:spcBef>
                <a:spcPts val="0"/>
              </a:spcBef>
              <a:buNone/>
            </a:pPr>
            <a:endParaRPr lang="en-US" sz="1600" dirty="0" smtClean="0"/>
          </a:p>
          <a:p>
            <a:pPr marL="0" indent="0">
              <a:spcBef>
                <a:spcPts val="0"/>
              </a:spcBef>
              <a:buNone/>
            </a:pPr>
            <a:r>
              <a:rPr lang="en-US" sz="1600" dirty="0" smtClean="0"/>
              <a:t>8.</a:t>
            </a:r>
            <a:r>
              <a:rPr lang="en-US" sz="1600" dirty="0"/>
              <a:t>likely attended a college where the programs</a:t>
            </a:r>
            <a:r>
              <a:rPr lang="en-US" sz="1600" dirty="0" smtClean="0"/>
              <a:t> were </a:t>
            </a:r>
            <a:r>
              <a:rPr lang="en-US" sz="1600" dirty="0"/>
              <a:t>not very concerned with the math knowledge of their early childhood or special education teachers.</a:t>
            </a:r>
          </a:p>
          <a:p>
            <a:pPr>
              <a:buNone/>
            </a:pP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lstStyle/>
          <a:p>
            <a:pPr marL="137160" lvl="8" indent="0" algn="ctr">
              <a:spcBef>
                <a:spcPts val="0"/>
              </a:spcBef>
              <a:buNone/>
            </a:pPr>
            <a:r>
              <a:rPr lang="en-US" sz="3200" dirty="0" smtClean="0"/>
              <a:t>Missed by 31% of the pre-service and in-service teachers:</a:t>
            </a:r>
          </a:p>
          <a:p>
            <a:pPr marL="137160" lvl="8" indent="0" algn="ctr">
              <a:spcBef>
                <a:spcPts val="0"/>
              </a:spcBef>
              <a:buNone/>
            </a:pPr>
            <a:endParaRPr lang="en-US" sz="3200" dirty="0" smtClean="0"/>
          </a:p>
          <a:p>
            <a:pPr>
              <a:spcBef>
                <a:spcPts val="0"/>
              </a:spcBef>
              <a:buNone/>
            </a:pPr>
            <a:r>
              <a:rPr lang="en-US" dirty="0"/>
              <a:t> Cheryl received 58% of the votes cast in an election. If she received 11,857 votes, what is the best estimate of the number of votes cast? </a:t>
            </a:r>
          </a:p>
          <a:p>
            <a:pPr>
              <a:spcBef>
                <a:spcPts val="0"/>
              </a:spcBef>
              <a:buNone/>
            </a:pPr>
            <a:r>
              <a:rPr lang="en-US" dirty="0" smtClean="0"/>
              <a:t> </a:t>
            </a:r>
          </a:p>
          <a:p>
            <a:pPr>
              <a:spcBef>
                <a:spcPts val="0"/>
              </a:spcBef>
              <a:buNone/>
            </a:pPr>
            <a:endParaRPr lang="en-US" dirty="0" smtClean="0"/>
          </a:p>
          <a:p>
            <a:pPr>
              <a:spcBef>
                <a:spcPts val="0"/>
              </a:spcBef>
              <a:buNone/>
            </a:pPr>
            <a:r>
              <a:rPr lang="en-US" dirty="0"/>
              <a:t>a) 7200		</a:t>
            </a:r>
            <a:r>
              <a:rPr lang="en-US" dirty="0" err="1"/>
              <a:t>b</a:t>
            </a:r>
            <a:r>
              <a:rPr lang="en-US" dirty="0"/>
              <a:t>) 72,000		</a:t>
            </a:r>
            <a:r>
              <a:rPr lang="en-US" dirty="0" err="1"/>
              <a:t>c</a:t>
            </a:r>
            <a:r>
              <a:rPr lang="en-US" dirty="0"/>
              <a:t>) 2000		</a:t>
            </a:r>
            <a:r>
              <a:rPr lang="en-US" dirty="0" err="1"/>
              <a:t>d</a:t>
            </a:r>
            <a:r>
              <a:rPr lang="en-US" dirty="0"/>
              <a:t>) 20,000</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370"/>
            <a:ext cx="8229600" cy="1129830"/>
          </a:xfrm>
        </p:spPr>
        <p:txBody>
          <a:bodyPr>
            <a:normAutofit fontScale="90000"/>
          </a:bodyPr>
          <a:lstStyle/>
          <a:p>
            <a:r>
              <a:rPr lang="en-US" sz="3600" dirty="0"/>
              <a:t>44% missed  finding parts, wholes, given ratios </a:t>
            </a:r>
            <a:br>
              <a:rPr lang="en-US" sz="3600" dirty="0"/>
            </a:br>
            <a:endParaRPr lang="en-US" sz="3400" dirty="0"/>
          </a:p>
        </p:txBody>
      </p:sp>
      <p:sp>
        <p:nvSpPr>
          <p:cNvPr id="3" name="Content Placeholder 2"/>
          <p:cNvSpPr>
            <a:spLocks noGrp="1"/>
          </p:cNvSpPr>
          <p:nvPr>
            <p:ph idx="1"/>
          </p:nvPr>
        </p:nvSpPr>
        <p:spPr/>
        <p:txBody>
          <a:bodyPr>
            <a:normAutofit/>
          </a:bodyPr>
          <a:lstStyle/>
          <a:p>
            <a:pPr marL="0" indent="0">
              <a:spcBef>
                <a:spcPts val="0"/>
              </a:spcBef>
              <a:buNone/>
            </a:pPr>
            <a:r>
              <a:rPr lang="en-US" sz="3600" dirty="0"/>
              <a:t>120 dollars is divided in the ratio of 2 to 4. The smaller of the amounts is:</a:t>
            </a:r>
          </a:p>
          <a:p>
            <a:pPr marL="0" indent="0">
              <a:spcBef>
                <a:spcPts val="0"/>
              </a:spcBef>
              <a:buNone/>
            </a:pPr>
            <a:r>
              <a:rPr lang="en-US" sz="3600" dirty="0" smtClean="0"/>
              <a:t> </a:t>
            </a:r>
          </a:p>
          <a:p>
            <a:pPr marL="0" indent="0">
              <a:spcBef>
                <a:spcPts val="0"/>
              </a:spcBef>
              <a:buNone/>
            </a:pPr>
            <a:endParaRPr lang="en-US" sz="3600" dirty="0" smtClean="0"/>
          </a:p>
          <a:p>
            <a:pPr marL="0" indent="0">
              <a:spcBef>
                <a:spcPts val="0"/>
              </a:spcBef>
              <a:buNone/>
            </a:pPr>
            <a:r>
              <a:rPr lang="en-US" sz="3600" dirty="0"/>
              <a:t>a) $80		</a:t>
            </a:r>
            <a:r>
              <a:rPr lang="en-US" sz="3600" dirty="0" err="1"/>
              <a:t>b</a:t>
            </a:r>
            <a:r>
              <a:rPr lang="en-US" sz="3600" dirty="0"/>
              <a:t>) $60		</a:t>
            </a:r>
            <a:r>
              <a:rPr lang="en-US" sz="3600" dirty="0" err="1"/>
              <a:t>c</a:t>
            </a:r>
            <a:r>
              <a:rPr lang="en-US" sz="3600" dirty="0"/>
              <a:t>) $40		</a:t>
            </a:r>
            <a:r>
              <a:rPr lang="en-US" sz="3600" dirty="0" err="1"/>
              <a:t>d</a:t>
            </a:r>
            <a:r>
              <a:rPr lang="en-US" sz="3600" dirty="0"/>
              <a:t>. $100</a:t>
            </a:r>
          </a:p>
          <a:p>
            <a:pPr>
              <a:buNone/>
            </a:pPr>
            <a:endParaRPr lang="en-US" sz="3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40% missed the following two problems: rewriting an equation</a:t>
            </a:r>
            <a:endParaRPr lang="en-US" sz="2800" dirty="0"/>
          </a:p>
        </p:txBody>
      </p:sp>
      <p:sp>
        <p:nvSpPr>
          <p:cNvPr id="3" name="Content Placeholder 2"/>
          <p:cNvSpPr>
            <a:spLocks noGrp="1"/>
          </p:cNvSpPr>
          <p:nvPr>
            <p:ph idx="1"/>
          </p:nvPr>
        </p:nvSpPr>
        <p:spPr>
          <a:xfrm>
            <a:off x="457200" y="1600200"/>
            <a:ext cx="8229600" cy="4525963"/>
          </a:xfrm>
        </p:spPr>
        <p:txBody>
          <a:bodyPr>
            <a:normAutofit fontScale="40000" lnSpcReduction="20000"/>
          </a:bodyPr>
          <a:lstStyle/>
          <a:p>
            <a:pPr marL="0" indent="0">
              <a:lnSpc>
                <a:spcPct val="170000"/>
              </a:lnSpc>
              <a:spcBef>
                <a:spcPts val="0"/>
              </a:spcBef>
              <a:buNone/>
            </a:pPr>
            <a:r>
              <a:rPr lang="en-US" dirty="0" smtClean="0"/>
              <a:t> </a:t>
            </a:r>
            <a:r>
              <a:rPr lang="en-US" sz="3789" dirty="0"/>
              <a:t>Which equation could be used to find the number that decreased by 14 equals 51?</a:t>
            </a:r>
          </a:p>
          <a:p>
            <a:pPr marL="0" indent="0">
              <a:lnSpc>
                <a:spcPct val="170000"/>
              </a:lnSpc>
              <a:spcBef>
                <a:spcPts val="0"/>
              </a:spcBef>
              <a:buNone/>
            </a:pPr>
            <a:r>
              <a:rPr lang="en-US" sz="3789" dirty="0"/>
              <a:t> </a:t>
            </a:r>
          </a:p>
          <a:p>
            <a:pPr marL="0" indent="0">
              <a:lnSpc>
                <a:spcPct val="170000"/>
              </a:lnSpc>
              <a:spcBef>
                <a:spcPts val="0"/>
              </a:spcBef>
              <a:buNone/>
            </a:pPr>
            <a:r>
              <a:rPr lang="en-US" sz="3789" dirty="0"/>
              <a:t>a) </a:t>
            </a:r>
            <a:r>
              <a:rPr lang="en-US" sz="3789" dirty="0" smtClean="0"/>
              <a:t>N÷ 14 </a:t>
            </a:r>
            <a:r>
              <a:rPr lang="en-US" sz="3789" dirty="0"/>
              <a:t>= 51		</a:t>
            </a:r>
            <a:r>
              <a:rPr lang="en-US" sz="3789" dirty="0" err="1"/>
              <a:t>b</a:t>
            </a:r>
            <a:r>
              <a:rPr lang="en-US" sz="3789" dirty="0"/>
              <a:t>) N + 14 = 51		</a:t>
            </a:r>
            <a:r>
              <a:rPr lang="en-US" sz="3789" dirty="0" err="1"/>
              <a:t>c</a:t>
            </a:r>
            <a:r>
              <a:rPr lang="en-US" sz="3789" dirty="0"/>
              <a:t>) 51 + 14 = N</a:t>
            </a:r>
          </a:p>
          <a:p>
            <a:pPr marL="0" indent="0">
              <a:lnSpc>
                <a:spcPct val="170000"/>
              </a:lnSpc>
              <a:spcBef>
                <a:spcPts val="0"/>
              </a:spcBef>
              <a:buNone/>
            </a:pPr>
            <a:r>
              <a:rPr lang="en-US" sz="3789" dirty="0"/>
              <a:t> </a:t>
            </a:r>
          </a:p>
          <a:p>
            <a:pPr marL="0" indent="0">
              <a:lnSpc>
                <a:spcPct val="170000"/>
              </a:lnSpc>
              <a:spcBef>
                <a:spcPts val="0"/>
              </a:spcBef>
              <a:buNone/>
            </a:pPr>
            <a:r>
              <a:rPr lang="en-US" sz="3789" dirty="0" err="1"/>
              <a:t>d</a:t>
            </a:r>
            <a:r>
              <a:rPr lang="en-US" sz="3789" dirty="0"/>
              <a:t>) 51 - N = 14		</a:t>
            </a:r>
            <a:r>
              <a:rPr lang="en-US" sz="3789" dirty="0" err="1"/>
              <a:t>e</a:t>
            </a:r>
            <a:r>
              <a:rPr lang="en-US" sz="3789" dirty="0"/>
              <a:t>) 14N = 51</a:t>
            </a:r>
            <a:endParaRPr lang="en-US" sz="3789" dirty="0" smtClean="0"/>
          </a:p>
          <a:p>
            <a:pPr marL="0" indent="0">
              <a:lnSpc>
                <a:spcPct val="170000"/>
              </a:lnSpc>
              <a:spcBef>
                <a:spcPts val="0"/>
              </a:spcBef>
              <a:buNone/>
            </a:pPr>
            <a:endParaRPr lang="en-US" sz="3789" dirty="0" smtClean="0"/>
          </a:p>
          <a:p>
            <a:pPr marL="0" indent="0">
              <a:lnSpc>
                <a:spcPct val="170000"/>
              </a:lnSpc>
              <a:spcBef>
                <a:spcPts val="0"/>
              </a:spcBef>
              <a:buNone/>
            </a:pPr>
            <a:endParaRPr lang="en-US" sz="3789" dirty="0" smtClean="0"/>
          </a:p>
          <a:p>
            <a:pPr marL="0" indent="0">
              <a:lnSpc>
                <a:spcPct val="170000"/>
              </a:lnSpc>
              <a:spcBef>
                <a:spcPts val="0"/>
              </a:spcBef>
              <a:buNone/>
            </a:pPr>
            <a:r>
              <a:rPr lang="en-US" sz="3789" dirty="0" smtClean="0"/>
              <a:t> </a:t>
            </a:r>
            <a:r>
              <a:rPr lang="en-US" sz="3789" dirty="0"/>
              <a:t>Which equation could be used to find the number that increased by 14 equals 51? </a:t>
            </a:r>
          </a:p>
          <a:p>
            <a:pPr marL="0" indent="0">
              <a:lnSpc>
                <a:spcPct val="170000"/>
              </a:lnSpc>
              <a:spcBef>
                <a:spcPts val="0"/>
              </a:spcBef>
              <a:buNone/>
            </a:pPr>
            <a:r>
              <a:rPr lang="en-US" sz="3789" dirty="0"/>
              <a:t> </a:t>
            </a:r>
          </a:p>
          <a:p>
            <a:pPr marL="0" indent="0">
              <a:lnSpc>
                <a:spcPct val="170000"/>
              </a:lnSpc>
              <a:spcBef>
                <a:spcPts val="0"/>
              </a:spcBef>
              <a:buNone/>
            </a:pPr>
            <a:r>
              <a:rPr lang="en-US" sz="3789" dirty="0"/>
              <a:t>a) 14N = 51		</a:t>
            </a:r>
            <a:r>
              <a:rPr lang="en-US" sz="3789" dirty="0" err="1"/>
              <a:t>b</a:t>
            </a:r>
            <a:r>
              <a:rPr lang="en-US" sz="3789" dirty="0"/>
              <a:t>) N - 14 = 51		</a:t>
            </a:r>
            <a:r>
              <a:rPr lang="en-US" sz="3789" dirty="0" err="1"/>
              <a:t>c</a:t>
            </a:r>
            <a:r>
              <a:rPr lang="en-US" sz="3789" dirty="0"/>
              <a:t>) 51 - 14 = N</a:t>
            </a:r>
          </a:p>
          <a:p>
            <a:pPr marL="0" indent="0">
              <a:lnSpc>
                <a:spcPct val="170000"/>
              </a:lnSpc>
              <a:spcBef>
                <a:spcPts val="0"/>
              </a:spcBef>
              <a:buNone/>
            </a:pPr>
            <a:r>
              <a:rPr lang="en-US" sz="3789" dirty="0"/>
              <a:t> </a:t>
            </a:r>
          </a:p>
          <a:p>
            <a:pPr marL="0" indent="0">
              <a:lnSpc>
                <a:spcPct val="170000"/>
              </a:lnSpc>
              <a:spcBef>
                <a:spcPts val="0"/>
              </a:spcBef>
              <a:buNone/>
            </a:pPr>
            <a:r>
              <a:rPr lang="en-US" sz="3789" dirty="0" err="1"/>
              <a:t>d</a:t>
            </a:r>
            <a:r>
              <a:rPr lang="en-US" sz="3789" dirty="0"/>
              <a:t>) 51 + N = 14	</a:t>
            </a:r>
            <a:r>
              <a:rPr lang="en-US" sz="3789" dirty="0" smtClean="0"/>
              <a:t>	</a:t>
            </a:r>
            <a:r>
              <a:rPr lang="en-US" sz="3789" dirty="0" err="1" smtClean="0"/>
              <a:t>e</a:t>
            </a:r>
            <a:r>
              <a:rPr lang="en-US" sz="3789" dirty="0" smtClean="0"/>
              <a:t>) </a:t>
            </a:r>
            <a:r>
              <a:rPr lang="en-US" sz="3789" dirty="0"/>
              <a:t>N ÷ 14 = 51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47% had difficulty interpreting </a:t>
            </a:r>
            <a:r>
              <a:rPr lang="en-US" sz="2400" dirty="0"/>
              <a:t>remainders in division </a:t>
            </a:r>
          </a:p>
        </p:txBody>
      </p:sp>
      <p:sp>
        <p:nvSpPr>
          <p:cNvPr id="3" name="Content Placeholder 2"/>
          <p:cNvSpPr>
            <a:spLocks noGrp="1"/>
          </p:cNvSpPr>
          <p:nvPr>
            <p:ph idx="1"/>
          </p:nvPr>
        </p:nvSpPr>
        <p:spPr/>
        <p:txBody>
          <a:bodyPr/>
          <a:lstStyle/>
          <a:p>
            <a:pPr indent="0">
              <a:buNone/>
            </a:pPr>
            <a:endParaRPr lang="en-US" dirty="0" smtClean="0"/>
          </a:p>
          <a:p>
            <a:pPr indent="0">
              <a:buNone/>
            </a:pPr>
            <a:r>
              <a:rPr lang="en-US" dirty="0" smtClean="0"/>
              <a:t>What </a:t>
            </a:r>
            <a:r>
              <a:rPr lang="en-US" dirty="0"/>
              <a:t>is the largest remainder you can have when you divide by 20?</a:t>
            </a:r>
          </a:p>
          <a:p>
            <a:pPr indent="0">
              <a:buNone/>
            </a:pPr>
            <a:r>
              <a:rPr lang="en-US" dirty="0" smtClean="0"/>
              <a:t> </a:t>
            </a:r>
          </a:p>
          <a:p>
            <a:pPr indent="0">
              <a:buNone/>
            </a:pPr>
            <a:endParaRPr lang="en-US" dirty="0"/>
          </a:p>
          <a:p>
            <a:pPr indent="0">
              <a:buNone/>
            </a:pPr>
            <a:endParaRPr lang="en-US" dirty="0" smtClean="0"/>
          </a:p>
          <a:p>
            <a:pPr indent="0">
              <a:buNone/>
            </a:pPr>
            <a:r>
              <a:rPr lang="en-US" dirty="0"/>
              <a:t>a) 4		</a:t>
            </a:r>
            <a:r>
              <a:rPr lang="en-US" dirty="0" err="1"/>
              <a:t>b</a:t>
            </a:r>
            <a:r>
              <a:rPr lang="en-US" dirty="0"/>
              <a:t>) 5		</a:t>
            </a:r>
            <a:r>
              <a:rPr lang="en-US" dirty="0" err="1"/>
              <a:t>c</a:t>
            </a:r>
            <a:r>
              <a:rPr lang="en-US" dirty="0"/>
              <a:t>) 10 </a:t>
            </a:r>
            <a:r>
              <a:rPr lang="en-US" dirty="0" smtClean="0"/>
              <a:t>	  </a:t>
            </a:r>
            <a:r>
              <a:rPr lang="en-US" dirty="0" err="1" smtClean="0"/>
              <a:t>d</a:t>
            </a:r>
            <a:r>
              <a:rPr lang="en-US" dirty="0"/>
              <a:t>) </a:t>
            </a:r>
            <a:r>
              <a:rPr lang="en-US" dirty="0" smtClean="0"/>
              <a:t>19	</a:t>
            </a:r>
            <a:r>
              <a:rPr lang="en-US" dirty="0" err="1"/>
              <a:t>e</a:t>
            </a:r>
            <a:r>
              <a:rPr lang="en-US" dirty="0"/>
              <a:t>) 20</a:t>
            </a:r>
          </a:p>
          <a:p>
            <a:pPr indent="0">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46% had difficulty renaming numbers </a:t>
            </a:r>
            <a:endParaRPr lang="en-US" sz="3200" dirty="0"/>
          </a:p>
        </p:txBody>
      </p:sp>
      <p:sp>
        <p:nvSpPr>
          <p:cNvPr id="3" name="Content Placeholder 2"/>
          <p:cNvSpPr>
            <a:spLocks noGrp="1"/>
          </p:cNvSpPr>
          <p:nvPr>
            <p:ph idx="1"/>
          </p:nvPr>
        </p:nvSpPr>
        <p:spPr/>
        <p:txBody>
          <a:bodyPr/>
          <a:lstStyle/>
          <a:p>
            <a:pPr>
              <a:buNone/>
            </a:pPr>
            <a:r>
              <a:rPr lang="en-US" dirty="0"/>
              <a:t>Which is </a:t>
            </a:r>
            <a:r>
              <a:rPr lang="en-US" u="sng" dirty="0"/>
              <a:t>not</a:t>
            </a:r>
            <a:r>
              <a:rPr lang="en-US" dirty="0"/>
              <a:t> another name for 1700? </a:t>
            </a:r>
            <a:endParaRPr lang="en-US" dirty="0" smtClean="0"/>
          </a:p>
          <a:p>
            <a:pPr>
              <a:buNone/>
            </a:pPr>
            <a:endParaRPr lang="en-US" dirty="0" smtClean="0"/>
          </a:p>
          <a:p>
            <a:pPr>
              <a:buNone/>
            </a:pPr>
            <a:endParaRPr lang="en-US" dirty="0" smtClean="0"/>
          </a:p>
          <a:p>
            <a:pPr marL="457200" indent="-457200">
              <a:buAutoNum type="alphaLcParenR"/>
            </a:pPr>
            <a:r>
              <a:rPr lang="en-US" sz="2400" dirty="0" smtClean="0"/>
              <a:t>170 </a:t>
            </a:r>
            <a:r>
              <a:rPr lang="en-US" sz="2400" dirty="0"/>
              <a:t>tens		</a:t>
            </a:r>
            <a:r>
              <a:rPr lang="en-US" sz="2400" dirty="0" err="1"/>
              <a:t>b</a:t>
            </a:r>
            <a:r>
              <a:rPr lang="en-US" sz="2400" dirty="0"/>
              <a:t>) 17 hundreds</a:t>
            </a:r>
            <a:r>
              <a:rPr lang="en-US" sz="2400" dirty="0" smtClean="0"/>
              <a:t>	</a:t>
            </a:r>
            <a:r>
              <a:rPr lang="en-US" sz="2400" dirty="0" err="1" smtClean="0"/>
              <a:t>c</a:t>
            </a:r>
            <a:r>
              <a:rPr lang="en-US" sz="2400" dirty="0"/>
              <a:t>) 1 thousand 70 </a:t>
            </a:r>
            <a:r>
              <a:rPr lang="en-US" sz="2400" dirty="0" smtClean="0"/>
              <a:t>hundreds</a:t>
            </a:r>
          </a:p>
          <a:p>
            <a:pPr marL="457200" indent="-457200">
              <a:buAutoNum type="alphaLcParenR"/>
            </a:pPr>
            <a:endParaRPr lang="en-US" sz="2400" dirty="0" smtClean="0"/>
          </a:p>
          <a:p>
            <a:pPr marL="457200" indent="-457200">
              <a:buNone/>
            </a:pPr>
            <a:r>
              <a:rPr lang="en-US" sz="2400" dirty="0" smtClean="0"/>
              <a:t>Open-ended version:</a:t>
            </a:r>
          </a:p>
          <a:p>
            <a:pPr marL="457200" indent="-457200">
              <a:buNone/>
            </a:pPr>
            <a:r>
              <a:rPr lang="en-US" sz="2400" dirty="0" smtClean="0"/>
              <a:t>How many tens are there in 375?</a:t>
            </a:r>
          </a:p>
          <a:p>
            <a:pPr marL="457200" indent="-457200">
              <a:buNone/>
            </a:pPr>
            <a:r>
              <a:rPr lang="en-US" sz="2400" dirty="0"/>
              <a:t>How upset would you be if the answer was 7</a:t>
            </a:r>
            <a:r>
              <a:rPr lang="en-US" sz="2400" dirty="0" smtClean="0"/>
              <a:t>?</a:t>
            </a:r>
          </a:p>
          <a:p>
            <a:pPr marL="457200" indent="-457200">
              <a:buNone/>
            </a:pPr>
            <a:r>
              <a:rPr lang="en-US" sz="2400" dirty="0" smtClean="0"/>
              <a:t>Do you think base-ten blocks would be useful here?</a:t>
            </a:r>
          </a:p>
          <a:p>
            <a:pPr marL="457200" indent="-457200">
              <a:buNone/>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373515"/>
          <a:ext cx="8229600" cy="6120309"/>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aphicFrame>
        <p:nvGraphicFramePr>
          <p:cNvPr id="22531" name="Object 3"/>
          <p:cNvGraphicFramePr>
            <a:graphicFrameLocks noChangeAspect="1"/>
          </p:cNvGraphicFramePr>
          <p:nvPr/>
        </p:nvGraphicFramePr>
        <p:xfrm>
          <a:off x="522439" y="1638131"/>
          <a:ext cx="6532342" cy="4855694"/>
        </p:xfrm>
        <a:graphic>
          <a:graphicData uri="http://schemas.openxmlformats.org/presentationml/2006/ole">
            <p:oleObj spid="_x0000_s22531" name="Document" r:id="rId9" imgW="5486400" imgH="3911600" progId="Word.Document.12">
              <p:link updateAutomatic="1"/>
            </p:oleObj>
          </a:graphicData>
        </a:graphic>
      </p:graphicFrame>
      <p:graphicFrame>
        <p:nvGraphicFramePr>
          <p:cNvPr id="22532" name="Object 4"/>
          <p:cNvGraphicFramePr>
            <a:graphicFrameLocks noChangeAspect="1"/>
          </p:cNvGraphicFramePr>
          <p:nvPr/>
        </p:nvGraphicFramePr>
        <p:xfrm>
          <a:off x="2241308" y="4065978"/>
          <a:ext cx="3767531" cy="960465"/>
        </p:xfrm>
        <a:graphic>
          <a:graphicData uri="http://schemas.openxmlformats.org/presentationml/2006/ole">
            <p:oleObj spid="_x0000_s22532" name="Document" r:id="rId10" imgW="5486400" imgH="965200" progId="Word.Document.12">
              <p:link updateAutomatic="1"/>
            </p:oleObj>
          </a:graphicData>
        </a:graphic>
      </p:graphicFrame>
      <p:pic>
        <p:nvPicPr>
          <p:cNvPr id="7" name="Picture 6"/>
          <p:cNvPicPr/>
          <p:nvPr/>
        </p:nvPicPr>
        <p:blipFill>
          <a:blip r:embed="rId11"/>
          <a:srcRect/>
          <a:stretch>
            <a:fillRect/>
          </a:stretch>
        </p:blipFill>
        <p:spPr bwMode="auto">
          <a:xfrm>
            <a:off x="811140" y="5657858"/>
            <a:ext cx="2480734" cy="660400"/>
          </a:xfrm>
          <a:prstGeom prst="rect">
            <a:avLst/>
          </a:prstGeom>
          <a:noFill/>
          <a:ln w="9525">
            <a:noFill/>
            <a:miter lim="800000"/>
            <a:headEnd/>
            <a:tailEnd/>
          </a:ln>
        </p:spPr>
      </p:pic>
      <p:sp>
        <p:nvSpPr>
          <p:cNvPr id="9" name="TextBox 8"/>
          <p:cNvSpPr txBox="1"/>
          <p:nvPr/>
        </p:nvSpPr>
        <p:spPr>
          <a:xfrm>
            <a:off x="661719" y="373515"/>
            <a:ext cx="7278912" cy="369332"/>
          </a:xfrm>
          <a:prstGeom prst="rect">
            <a:avLst/>
          </a:prstGeom>
          <a:noFill/>
        </p:spPr>
        <p:txBody>
          <a:bodyPr wrap="square" rtlCol="0">
            <a:spAutoFit/>
          </a:bodyPr>
          <a:lstStyle/>
          <a:p>
            <a:r>
              <a:rPr lang="en-US" dirty="0" smtClean="0"/>
              <a:t>Is this model useful? Why or why not?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901</TotalTime>
  <Words>1992</Words>
  <Application>Microsoft Macintosh PowerPoint</Application>
  <PresentationFormat>On-screen Show (4:3)</PresentationFormat>
  <Paragraphs>240</Paragraphs>
  <Slides>27</Slides>
  <Notes>11</Notes>
  <HiddenSlides>0</HiddenSlides>
  <MMClips>2</MMClips>
  <ScaleCrop>false</ScaleCrop>
  <HeadingPairs>
    <vt:vector size="6" baseType="variant">
      <vt:variant>
        <vt:lpstr>Design Template</vt:lpstr>
      </vt:variant>
      <vt:variant>
        <vt:i4>1</vt:i4>
      </vt:variant>
      <vt:variant>
        <vt:lpstr>Links</vt:lpstr>
      </vt:variant>
      <vt:variant>
        <vt:i4>2</vt:i4>
      </vt:variant>
      <vt:variant>
        <vt:lpstr>Slide Titles</vt:lpstr>
      </vt:variant>
      <vt:variant>
        <vt:i4>27</vt:i4>
      </vt:variant>
    </vt:vector>
  </HeadingPairs>
  <TitlesOfParts>
    <vt:vector size="30" baseType="lpstr">
      <vt:lpstr>Office Theme</vt:lpstr>
      <vt:lpstr>Macintosh HD:Users:eunicegoldberg:Desktop:Social Justice:Presentation for Social Justice.docx!OLE_LINK3</vt:lpstr>
      <vt:lpstr>Macintosh HD:Users:eunicegoldberg:Desktop:Social Justice:Presentation for Social Justice.docx!OLE_LINK4</vt:lpstr>
      <vt:lpstr>Opening the Gates to Math  Literacy by Opening the  Minds of Teachers of Young  Children</vt:lpstr>
      <vt:lpstr>Main Problems: Which ones can we address?</vt:lpstr>
      <vt:lpstr>Teachers, the first gatekeeper</vt:lpstr>
      <vt:lpstr>Slide 4</vt:lpstr>
      <vt:lpstr>44% missed  finding parts, wholes, given ratios  </vt:lpstr>
      <vt:lpstr>40% missed the following two problems: rewriting an equation</vt:lpstr>
      <vt:lpstr>47% had difficulty interpreting remainders in division </vt:lpstr>
      <vt:lpstr>46% had difficulty renaming numbers </vt:lpstr>
      <vt:lpstr>Slide 9</vt:lpstr>
      <vt:lpstr>41% cannot interpret place value in decimal numbers </vt:lpstr>
      <vt:lpstr>60% cannot solve problems with decimal operations </vt:lpstr>
      <vt:lpstr>44% cannot locate fractions on the number line</vt:lpstr>
      <vt:lpstr>36% have difficulty problem solving with fractions </vt:lpstr>
      <vt:lpstr>43% have difficulty identifying the appropriate unit of measure</vt:lpstr>
      <vt:lpstr>40% couldn’t estimate surface area by counting and estimating</vt:lpstr>
      <vt:lpstr>Slide 16</vt:lpstr>
      <vt:lpstr>Slide 17</vt:lpstr>
      <vt:lpstr>Useful Information</vt:lpstr>
      <vt:lpstr>Arrows for place value</vt:lpstr>
      <vt:lpstr>Slide 20</vt:lpstr>
      <vt:lpstr>Decimal and percent squares for shading</vt:lpstr>
      <vt:lpstr>Ten Frames</vt:lpstr>
      <vt:lpstr>Part of Equivalence Assessment</vt:lpstr>
      <vt:lpstr>Slide 24</vt:lpstr>
      <vt:lpstr>KWC</vt:lpstr>
      <vt:lpstr>Ordering cards from 46-55</vt:lpstr>
      <vt:lpstr>Arranging cards: 46-55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the Gates to Math  Literacy by Opening the  Minds of Teachers of Young  Children</dc:title>
  <dc:creator>Eunice Goldberg</dc:creator>
  <cp:lastModifiedBy>Office 2004 Test Drive User</cp:lastModifiedBy>
  <cp:revision>9</cp:revision>
  <cp:lastPrinted>2010-10-20T06:24:13Z</cp:lastPrinted>
  <dcterms:created xsi:type="dcterms:W3CDTF">2010-10-21T08:28:41Z</dcterms:created>
  <dcterms:modified xsi:type="dcterms:W3CDTF">2010-10-21T08:31:05Z</dcterms:modified>
</cp:coreProperties>
</file>