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9" r:id="rId8"/>
    <p:sldId id="263" r:id="rId9"/>
    <p:sldId id="267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EF38-5F9B-4B3F-B76E-2695F51F6266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E68DE-729D-479B-918B-C9FE8DA921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EF38-5F9B-4B3F-B76E-2695F51F6266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E68DE-729D-479B-918B-C9FE8DA92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EF38-5F9B-4B3F-B76E-2695F51F6266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E68DE-729D-479B-918B-C9FE8DA92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EF38-5F9B-4B3F-B76E-2695F51F6266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E68DE-729D-479B-918B-C9FE8DA92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EF38-5F9B-4B3F-B76E-2695F51F6266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E68DE-729D-479B-918B-C9FE8DA92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EF38-5F9B-4B3F-B76E-2695F51F6266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E68DE-729D-479B-918B-C9FE8DA92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EF38-5F9B-4B3F-B76E-2695F51F6266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E68DE-729D-479B-918B-C9FE8DA92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EF38-5F9B-4B3F-B76E-2695F51F6266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E68DE-729D-479B-918B-C9FE8DA92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EF38-5F9B-4B3F-B76E-2695F51F6266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E68DE-729D-479B-918B-C9FE8DA92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EF38-5F9B-4B3F-B76E-2695F51F6266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E68DE-729D-479B-918B-C9FE8DA921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F87EF38-5F9B-4B3F-B76E-2695F51F6266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95E68DE-729D-479B-918B-C9FE8DA92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F87EF38-5F9B-4B3F-B76E-2695F51F6266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95E68DE-729D-479B-918B-C9FE8DA92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jbisi3@gmail.com" TargetMode="External"/><Relationship Id="rId2" Type="http://schemas.openxmlformats.org/officeDocument/2006/relationships/hyperlink" Target="mailto:ereilly@iup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Introductions</a:t>
            </a:r>
          </a:p>
          <a:p>
            <a:r>
              <a:rPr lang="en-US" dirty="0" smtClean="0"/>
              <a:t>Ice-breaker Activity:  </a:t>
            </a:r>
          </a:p>
          <a:p>
            <a:pPr>
              <a:buNone/>
            </a:pPr>
            <a:r>
              <a:rPr lang="en-US" dirty="0" smtClean="0"/>
              <a:t>	Homelessness Facts vs. Fiction</a:t>
            </a:r>
          </a:p>
          <a:p>
            <a:r>
              <a:rPr lang="en-US" dirty="0" smtClean="0"/>
              <a:t>Video Presentation</a:t>
            </a:r>
          </a:p>
          <a:p>
            <a:r>
              <a:rPr lang="en-US" i="1" dirty="0" smtClean="0"/>
              <a:t>Fly Away Home </a:t>
            </a:r>
            <a:r>
              <a:rPr lang="en-US" dirty="0" smtClean="0"/>
              <a:t>by Eve Bunting</a:t>
            </a:r>
          </a:p>
          <a:p>
            <a:r>
              <a:rPr lang="en-US" dirty="0" smtClean="0"/>
              <a:t>Model Lesson</a:t>
            </a:r>
          </a:p>
          <a:p>
            <a:r>
              <a:rPr lang="en-US" dirty="0" smtClean="0"/>
              <a:t>Feedback on Lesson</a:t>
            </a:r>
          </a:p>
          <a:p>
            <a:r>
              <a:rPr lang="en-US" dirty="0" smtClean="0"/>
              <a:t>Additional Lesson Ideas</a:t>
            </a:r>
          </a:p>
          <a:p>
            <a:r>
              <a:rPr lang="en-US" dirty="0" smtClean="0"/>
              <a:t>The AVOO Model</a:t>
            </a:r>
          </a:p>
          <a:p>
            <a:r>
              <a:rPr lang="en-US" dirty="0" smtClean="0"/>
              <a:t>Benefits/Challenges</a:t>
            </a:r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Benefits/Challenges</a:t>
            </a:r>
            <a:br>
              <a:rPr lang="en-US" smtClean="0"/>
            </a:br>
            <a:endParaRPr lang="en-US" dirty="0"/>
          </a:p>
        </p:txBody>
      </p:sp>
      <p:sp>
        <p:nvSpPr>
          <p:cNvPr id="4" name="Plus 3"/>
          <p:cNvSpPr/>
          <p:nvPr/>
        </p:nvSpPr>
        <p:spPr>
          <a:xfrm>
            <a:off x="762000" y="1981200"/>
            <a:ext cx="2971800" cy="2819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inus 4"/>
          <p:cNvSpPr/>
          <p:nvPr/>
        </p:nvSpPr>
        <p:spPr>
          <a:xfrm>
            <a:off x="5029200" y="3962400"/>
            <a:ext cx="2819400" cy="2133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H="1" flipV="1">
            <a:off x="2362200" y="2286000"/>
            <a:ext cx="4343400" cy="3733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For more information on The AVOO Model and other related topics, please feel free to contact us: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3733800"/>
          <a:ext cx="7162800" cy="170688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581400"/>
                <a:gridCol w="3581400"/>
              </a:tblGrid>
              <a:tr h="160020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Dr. </a:t>
                      </a:r>
                      <a:r>
                        <a:rPr lang="en-US" sz="2200" dirty="0" err="1" smtClean="0"/>
                        <a:t>Edel</a:t>
                      </a:r>
                      <a:r>
                        <a:rPr lang="en-US" sz="2200" dirty="0" smtClean="0"/>
                        <a:t> M. Reilly</a:t>
                      </a:r>
                    </a:p>
                    <a:p>
                      <a:pPr algn="ctr"/>
                      <a:r>
                        <a:rPr lang="en-US" sz="2200" dirty="0" smtClean="0"/>
                        <a:t>Indiana</a:t>
                      </a:r>
                      <a:r>
                        <a:rPr lang="en-US" sz="2200" baseline="0" dirty="0" smtClean="0"/>
                        <a:t> University of Pennsylvania</a:t>
                      </a:r>
                    </a:p>
                    <a:p>
                      <a:pPr algn="ctr"/>
                      <a:r>
                        <a:rPr lang="en-US" sz="2200" baseline="0" dirty="0" smtClean="0">
                          <a:hlinkClick r:id="rId2"/>
                        </a:rPr>
                        <a:t>ereilly@iup.edu</a:t>
                      </a:r>
                      <a:endParaRPr lang="en-US" sz="2200" baseline="0" dirty="0" smtClean="0"/>
                    </a:p>
                    <a:p>
                      <a:endParaRPr lang="en-US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Julie Anne </a:t>
                      </a:r>
                      <a:r>
                        <a:rPr lang="en-US" sz="2200" dirty="0" err="1" smtClean="0"/>
                        <a:t>Bisi</a:t>
                      </a:r>
                      <a:r>
                        <a:rPr lang="en-US" sz="2200" dirty="0" smtClean="0"/>
                        <a:t>, M.Ed.</a:t>
                      </a:r>
                    </a:p>
                    <a:p>
                      <a:pPr algn="ctr"/>
                      <a:r>
                        <a:rPr lang="en-US" sz="2200" dirty="0" smtClean="0"/>
                        <a:t>The Absolute</a:t>
                      </a:r>
                      <a:r>
                        <a:rPr lang="en-US" sz="2200" baseline="0" dirty="0" smtClean="0"/>
                        <a:t> Value of One</a:t>
                      </a:r>
                    </a:p>
                    <a:p>
                      <a:pPr algn="ctr"/>
                      <a:r>
                        <a:rPr lang="en-US" sz="2200" baseline="0" dirty="0" smtClean="0">
                          <a:hlinkClick r:id="rId3"/>
                        </a:rPr>
                        <a:t>jbisi3@gmail.com</a:t>
                      </a:r>
                      <a:endParaRPr lang="en-US" sz="2200" baseline="0" dirty="0" smtClean="0"/>
                    </a:p>
                    <a:p>
                      <a:pPr algn="ctr"/>
                      <a:r>
                        <a:rPr lang="en-US" sz="2200" dirty="0" smtClean="0"/>
                        <a:t>www.juliebisiamyhill.com</a:t>
                      </a:r>
                    </a:p>
                    <a:p>
                      <a:endParaRPr lang="en-US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</a:tbl>
          </a:graphicData>
        </a:graphic>
      </p:graphicFrame>
      <p:pic>
        <p:nvPicPr>
          <p:cNvPr id="1026" name="Picture 2" descr="https://mail.google.com/mail/?attid=0.1&amp;disp=emb&amp;view=att&amp;th=12bcfb34a6d70dc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0"/>
            <a:ext cx="2895600" cy="12621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62400"/>
            <a:ext cx="8077200" cy="1066800"/>
          </a:xfrm>
        </p:spPr>
        <p:txBody>
          <a:bodyPr>
            <a:normAutofit/>
          </a:bodyPr>
          <a:lstStyle/>
          <a:p>
            <a:pPr algn="r"/>
            <a:r>
              <a:rPr lang="en-US" sz="2000" dirty="0" smtClean="0"/>
              <a:t>Dr. </a:t>
            </a:r>
            <a:r>
              <a:rPr lang="en-US" sz="2000" dirty="0" err="1" smtClean="0"/>
              <a:t>Edel</a:t>
            </a:r>
            <a:r>
              <a:rPr lang="en-US" sz="2000" dirty="0" smtClean="0"/>
              <a:t> M. Reilly </a:t>
            </a:r>
            <a:br>
              <a:rPr lang="en-US" sz="2000" dirty="0" smtClean="0"/>
            </a:br>
            <a:r>
              <a:rPr lang="en-US" sz="2000" dirty="0" smtClean="0"/>
              <a:t>Julie Anne </a:t>
            </a:r>
            <a:r>
              <a:rPr lang="en-US" sz="2000" dirty="0" err="1" smtClean="0"/>
              <a:t>Bisi</a:t>
            </a:r>
            <a:r>
              <a:rPr lang="en-US" sz="2000" dirty="0" smtClean="0"/>
              <a:t>, M.Ed.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72184"/>
            <a:ext cx="8382000" cy="1499616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Recognizing the Absolute Value of All Human Life through Participation in Real Life Scenarios in the Context of Mathematics and Literacy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5562600"/>
            <a:ext cx="39465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Creating the Balance in an Unjust World</a:t>
            </a:r>
          </a:p>
          <a:p>
            <a:pPr algn="ctr"/>
            <a:r>
              <a:rPr lang="en-US" dirty="0" smtClean="0"/>
              <a:t>Brooklyn, New York</a:t>
            </a:r>
          </a:p>
          <a:p>
            <a:pPr algn="ctr"/>
            <a:r>
              <a:rPr lang="en-US" dirty="0" smtClean="0"/>
              <a:t>October 22-24, 2010</a:t>
            </a:r>
            <a:endParaRPr lang="en-US" dirty="0"/>
          </a:p>
        </p:txBody>
      </p:sp>
      <p:pic>
        <p:nvPicPr>
          <p:cNvPr id="12290" name="Picture 2" descr="https://mail.google.com/mail/?attid=0.1&amp;disp=emb&amp;view=att&amp;th=12bcfb34a6d70dc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29718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Ice-breaker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“Shaping our Knowledge”</a:t>
            </a:r>
          </a:p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4800" dirty="0" smtClean="0"/>
              <a:t>Homelessness:</a:t>
            </a:r>
          </a:p>
          <a:p>
            <a:pPr algn="ctr">
              <a:buNone/>
            </a:pPr>
            <a:r>
              <a:rPr lang="en-US" sz="4800" dirty="0" smtClean="0"/>
              <a:t>Facts </a:t>
            </a:r>
            <a:r>
              <a:rPr lang="en-US" sz="4800" dirty="0" err="1" smtClean="0"/>
              <a:t>vs</a:t>
            </a:r>
            <a:r>
              <a:rPr lang="en-US" sz="4800" dirty="0" smtClean="0"/>
              <a:t> Fiction</a:t>
            </a:r>
          </a:p>
          <a:p>
            <a:pPr algn="ctr">
              <a:buNone/>
            </a:pPr>
            <a:endParaRPr lang="en-US" sz="4800" dirty="0"/>
          </a:p>
        </p:txBody>
      </p:sp>
      <p:sp>
        <p:nvSpPr>
          <p:cNvPr id="4" name="Isosceles Triangle 3"/>
          <p:cNvSpPr/>
          <p:nvPr/>
        </p:nvSpPr>
        <p:spPr>
          <a:xfrm>
            <a:off x="228600" y="228600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114800" y="54864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exagon 5"/>
          <p:cNvSpPr/>
          <p:nvPr/>
        </p:nvSpPr>
        <p:spPr>
          <a:xfrm>
            <a:off x="7924800" y="2438400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facts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4648200"/>
            <a:ext cx="2374592" cy="1984248"/>
          </a:xfrm>
          <a:prstGeom prst="rect">
            <a:avLst/>
          </a:prstGeom>
        </p:spPr>
      </p:pic>
      <p:pic>
        <p:nvPicPr>
          <p:cNvPr id="8" name="Picture 7" descr="untitled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95408" y="4648199"/>
            <a:ext cx="2029968" cy="1981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Video Presentation:</a:t>
            </a:r>
            <a:br>
              <a:rPr lang="en-US" dirty="0" smtClean="0"/>
            </a:br>
            <a:r>
              <a:rPr lang="en-US" i="1" dirty="0" smtClean="0"/>
              <a:t>My Own Four Walls           </a:t>
            </a:r>
            <a:r>
              <a:rPr lang="en-US" i="1" dirty="0" smtClean="0"/>
              <a:t> </a:t>
            </a:r>
            <a:r>
              <a:rPr lang="en-US" sz="2700" dirty="0" smtClean="0"/>
              <a:t>© HEAR US 2009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Fly Away Home </a:t>
            </a:r>
            <a:r>
              <a:rPr lang="en-US" dirty="0" smtClean="0"/>
              <a:t>by Eve Bunting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85568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00213" y="1835150"/>
            <a:ext cx="5538787" cy="4505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Lesson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Calculating Percents</a:t>
            </a:r>
          </a:p>
          <a:p>
            <a:r>
              <a:rPr lang="en-US" dirty="0" smtClean="0"/>
              <a:t>Estimation</a:t>
            </a:r>
          </a:p>
          <a:p>
            <a:r>
              <a:rPr lang="en-US" dirty="0" smtClean="0"/>
              <a:t>Budgeting with Minimum Wage</a:t>
            </a:r>
          </a:p>
          <a:p>
            <a:endParaRPr lang="en-US" dirty="0"/>
          </a:p>
        </p:txBody>
      </p:sp>
      <p:pic>
        <p:nvPicPr>
          <p:cNvPr id="4" name="Picture 3" descr="schoolro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6945" y="3465857"/>
            <a:ext cx="5214655" cy="32397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on Lesson</a:t>
            </a:r>
            <a:endParaRPr lang="en-US" dirty="0"/>
          </a:p>
        </p:txBody>
      </p:sp>
      <p:pic>
        <p:nvPicPr>
          <p:cNvPr id="4" name="Content Placeholder 7" descr="FEEDBACK_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2057400"/>
            <a:ext cx="4114800" cy="42376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Lesson Ideas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i="1" dirty="0" smtClean="0"/>
              <a:t>You’re Wonderful </a:t>
            </a:r>
            <a:r>
              <a:rPr lang="en-US" dirty="0" smtClean="0"/>
              <a:t>by Debbie Clement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sz="2400" dirty="0" smtClean="0"/>
              <a:t>Grades K-2</a:t>
            </a:r>
          </a:p>
          <a:p>
            <a:pPr lvl="1"/>
            <a:r>
              <a:rPr lang="en-US" i="1" dirty="0" smtClean="0"/>
              <a:t>How to Steal a Dog </a:t>
            </a:r>
            <a:r>
              <a:rPr lang="en-US" dirty="0" smtClean="0"/>
              <a:t>by Barbara O’Connor</a:t>
            </a:r>
          </a:p>
          <a:p>
            <a:pPr lvl="2">
              <a:buNone/>
            </a:pPr>
            <a:r>
              <a:rPr lang="en-US" dirty="0" smtClean="0"/>
              <a:t>Grades 4-5</a:t>
            </a:r>
          </a:p>
          <a:p>
            <a:pPr lvl="1"/>
            <a:r>
              <a:rPr lang="en-US" i="1" dirty="0" smtClean="0"/>
              <a:t>Soul Moon Soup </a:t>
            </a:r>
            <a:r>
              <a:rPr lang="en-US" dirty="0" smtClean="0"/>
              <a:t>by Lindsay Lee Johnson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sz="2400" dirty="0" smtClean="0"/>
              <a:t>Grades 7-8</a:t>
            </a:r>
          </a:p>
          <a:p>
            <a:pPr lvl="1"/>
            <a:r>
              <a:rPr lang="en-US" i="1" dirty="0" smtClean="0"/>
              <a:t>Fly Away Home </a:t>
            </a:r>
            <a:r>
              <a:rPr lang="en-US" dirty="0" smtClean="0"/>
              <a:t>by Eve Bunting</a:t>
            </a:r>
          </a:p>
          <a:p>
            <a:pPr lvl="1">
              <a:buNone/>
            </a:pPr>
            <a:r>
              <a:rPr lang="en-US" sz="2400" dirty="0" smtClean="0"/>
              <a:t>	Grade 3 and Grade 5</a:t>
            </a:r>
          </a:p>
          <a:p>
            <a:pPr lvl="1"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AVOO Model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6200" y="3200400"/>
            <a:ext cx="6553200" cy="3581400"/>
          </a:xfrm>
          <a:prstGeom prst="ellipse">
            <a:avLst/>
          </a:prstGeom>
          <a:noFill/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7200" y="3581400"/>
            <a:ext cx="5791200" cy="3246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6">
              <a:buFont typeface="Arial" pitchFamily="34" charset="0"/>
              <a:buChar char="•"/>
            </a:pPr>
            <a:r>
              <a:rPr lang="en-US" sz="1200" dirty="0" smtClean="0"/>
              <a:t>Strengthens Communication Skills</a:t>
            </a:r>
          </a:p>
          <a:p>
            <a:pPr lvl="6">
              <a:buFont typeface="Arial" pitchFamily="34" charset="0"/>
              <a:buChar char="•"/>
            </a:pPr>
            <a:r>
              <a:rPr lang="en-US" sz="1200" dirty="0" smtClean="0"/>
              <a:t>Connects Study of Mathematics to</a:t>
            </a:r>
          </a:p>
          <a:p>
            <a:pPr lvl="6"/>
            <a:r>
              <a:rPr lang="en-US" sz="1200" dirty="0" smtClean="0"/>
              <a:t>   Real-Life Situations</a:t>
            </a:r>
          </a:p>
          <a:p>
            <a:pPr lvl="6">
              <a:buFont typeface="Arial" pitchFamily="34" charset="0"/>
              <a:buChar char="•"/>
            </a:pPr>
            <a:r>
              <a:rPr lang="en-US" sz="1200" dirty="0" smtClean="0"/>
              <a:t>Validates Purpose of Mathematics</a:t>
            </a:r>
          </a:p>
          <a:p>
            <a:pPr lvl="6">
              <a:buFont typeface="Arial" pitchFamily="34" charset="0"/>
              <a:buChar char="•"/>
            </a:pPr>
            <a:r>
              <a:rPr lang="en-US" sz="1200" dirty="0" smtClean="0"/>
              <a:t>Celebrates Children’s Voice</a:t>
            </a:r>
          </a:p>
          <a:p>
            <a:pPr lvl="6">
              <a:buFont typeface="Arial" pitchFamily="34" charset="0"/>
              <a:buChar char="•"/>
            </a:pPr>
            <a:r>
              <a:rPr lang="en-US" sz="1200" dirty="0" smtClean="0"/>
              <a:t>Encourages Appreciation of Other’s</a:t>
            </a:r>
          </a:p>
          <a:p>
            <a:pPr lvl="6"/>
            <a:r>
              <a:rPr lang="en-US" sz="1200" dirty="0" smtClean="0"/>
              <a:t>   Thoughts and Opinions</a:t>
            </a:r>
          </a:p>
          <a:p>
            <a:pPr lvl="6">
              <a:buFont typeface="Arial" pitchFamily="34" charset="0"/>
              <a:buChar char="•"/>
            </a:pPr>
            <a:r>
              <a:rPr lang="en-US" sz="1200" dirty="0" smtClean="0"/>
              <a:t>Builds Confidence</a:t>
            </a:r>
          </a:p>
          <a:p>
            <a:pPr lvl="6">
              <a:buFont typeface="Arial" pitchFamily="34" charset="0"/>
              <a:buChar char="•"/>
            </a:pPr>
            <a:r>
              <a:rPr lang="en-US" sz="1200" dirty="0" smtClean="0"/>
              <a:t>Creates Memorable Learning</a:t>
            </a:r>
          </a:p>
          <a:p>
            <a:pPr lvl="6"/>
            <a:r>
              <a:rPr lang="en-US" sz="1200" dirty="0" smtClean="0"/>
              <a:t>    Experiences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Students See Math Played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Out Through Characters</a:t>
            </a:r>
          </a:p>
          <a:p>
            <a:pPr lvl="6">
              <a:buFont typeface="Arial" pitchFamily="34" charset="0"/>
              <a:buChar char="•"/>
            </a:pPr>
            <a:r>
              <a:rPr lang="en-US" sz="1100" dirty="0" smtClean="0"/>
              <a:t>Stories Have a Natural Appeal</a:t>
            </a:r>
          </a:p>
          <a:p>
            <a:pPr lvl="5"/>
            <a:r>
              <a:rPr lang="en-US" sz="1100" dirty="0"/>
              <a:t> </a:t>
            </a:r>
            <a:r>
              <a:rPr lang="en-US" sz="1100" dirty="0" smtClean="0"/>
              <a:t>                  Students of All Ages</a:t>
            </a:r>
          </a:p>
          <a:p>
            <a:pPr lvl="6">
              <a:buFont typeface="Arial" pitchFamily="34" charset="0"/>
              <a:buChar char="•"/>
            </a:pPr>
            <a:r>
              <a:rPr lang="en-US" sz="1100" dirty="0" smtClean="0"/>
              <a:t>Demonstrates the Importance of</a:t>
            </a:r>
          </a:p>
          <a:p>
            <a:pPr lvl="5"/>
            <a:r>
              <a:rPr lang="en-US" sz="1100" dirty="0"/>
              <a:t> </a:t>
            </a:r>
            <a:r>
              <a:rPr lang="en-US" sz="1100" dirty="0" smtClean="0"/>
              <a:t>                    Proper Language</a:t>
            </a:r>
          </a:p>
          <a:p>
            <a:endParaRPr lang="en-US" sz="1200" dirty="0"/>
          </a:p>
        </p:txBody>
      </p:sp>
      <p:sp>
        <p:nvSpPr>
          <p:cNvPr id="11" name="Oval 10"/>
          <p:cNvSpPr/>
          <p:nvPr/>
        </p:nvSpPr>
        <p:spPr>
          <a:xfrm>
            <a:off x="2057400" y="3276600"/>
            <a:ext cx="7010400" cy="3505200"/>
          </a:xfrm>
          <a:prstGeom prst="ellipse">
            <a:avLst/>
          </a:prstGeom>
          <a:noFill/>
          <a:ln>
            <a:solidFill>
              <a:srgbClr val="6397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172200" y="371469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/>
              <a:t>Encourages Teamwork and</a:t>
            </a:r>
          </a:p>
          <a:p>
            <a:r>
              <a:rPr lang="en-US" sz="1200" dirty="0" smtClean="0"/>
              <a:t>    Collaboration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6477000" y="5410200"/>
            <a:ext cx="259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/>
              <a:t>Helps Students Learn to Effectively</a:t>
            </a:r>
          </a:p>
          <a:p>
            <a:r>
              <a:rPr lang="en-US" sz="1200" dirty="0" smtClean="0"/>
              <a:t>     Model Understanding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Application of Concepts to</a:t>
            </a:r>
          </a:p>
          <a:p>
            <a:r>
              <a:rPr lang="en-US" sz="1200" dirty="0" smtClean="0"/>
              <a:t>     Formulate Plot</a:t>
            </a:r>
          </a:p>
          <a:p>
            <a:endParaRPr lang="en-US" sz="1200" dirty="0"/>
          </a:p>
        </p:txBody>
      </p:sp>
      <p:sp>
        <p:nvSpPr>
          <p:cNvPr id="14" name="Oval 13"/>
          <p:cNvSpPr/>
          <p:nvPr/>
        </p:nvSpPr>
        <p:spPr>
          <a:xfrm>
            <a:off x="533400" y="1600200"/>
            <a:ext cx="7620000" cy="4038600"/>
          </a:xfrm>
          <a:prstGeom prst="ellipse">
            <a:avLst/>
          </a:prstGeom>
          <a:noFill/>
          <a:ln>
            <a:solidFill>
              <a:srgbClr val="806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124200" y="1676400"/>
            <a:ext cx="426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/>
              <a:t>Builds Confidence in Political Skills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Promotes Acceptance of Role as Active Citizen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Provides Opportunity to Make Mistakes and Face Fears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Learn to be Comfortable in Uncomfortable Situation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Counters Feeling of Helplessness through Empowerment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Learn to Set Goals and See them Through to Completion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Opens Eyes to Social Realities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Promotes Key Development within the Individual Child</a:t>
            </a:r>
          </a:p>
          <a:p>
            <a:pPr>
              <a:buFont typeface="Arial" pitchFamily="34" charset="0"/>
              <a:buChar char="•"/>
            </a:pP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762000" y="3787914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/>
              <a:t>Stimulates Intellectual</a:t>
            </a:r>
          </a:p>
          <a:p>
            <a:r>
              <a:rPr lang="en-US" sz="1200" dirty="0" smtClean="0"/>
              <a:t>    Curiosity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Provides Motivation for</a:t>
            </a:r>
          </a:p>
          <a:p>
            <a:r>
              <a:rPr lang="en-US" sz="1200" dirty="0" smtClean="0"/>
              <a:t>    Further Discussion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76200" y="1600200"/>
            <a:ext cx="381000" cy="152400"/>
          </a:xfrm>
          <a:prstGeom prst="rect">
            <a:avLst/>
          </a:prstGeom>
          <a:solidFill>
            <a:srgbClr val="C050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391400" y="2057400"/>
            <a:ext cx="381000" cy="152400"/>
          </a:xfrm>
          <a:prstGeom prst="rect">
            <a:avLst/>
          </a:prstGeom>
          <a:solidFill>
            <a:srgbClr val="639729"/>
          </a:solidFill>
          <a:ln>
            <a:solidFill>
              <a:srgbClr val="6397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858000" y="1600200"/>
            <a:ext cx="381000" cy="152400"/>
          </a:xfrm>
          <a:prstGeom prst="rect">
            <a:avLst/>
          </a:prstGeom>
          <a:solidFill>
            <a:srgbClr val="8064A2"/>
          </a:solidFill>
          <a:ln>
            <a:solidFill>
              <a:srgbClr val="806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239000" y="1524000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Benefits of Service Learning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457200" y="148726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Benefits of Using Children’s Literature to Teach Mathematics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7848600" y="19444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Benefits of Writing in Mathematics</a:t>
            </a:r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4" dur="indefinit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05" dur="indefinit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06" dur="indefinit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8" dur="indefinite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09" dur="indefinite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10" dur="indefinite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2" dur="indefinite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3" dur="indefinite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14" dur="indefinite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6" dur="indefinite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7" dur="indefinite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18" dur="indefinite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0" dur="indefinite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21" dur="indefinite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2" dur="indefinite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4" dur="indefinite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25" dur="indefinite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6" dur="indefinite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8" dur="indefinite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29" dur="indefinite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30" dur="indefinite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32" dur="indefinite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3" dur="indefinite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34" dur="indefinite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36" dur="indefinite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7" dur="indefinite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38" dur="indefinite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0" dur="indefinite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41" dur="indefinite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2" dur="indefinite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allAtOnce"/>
      <p:bldP spid="11" grpId="0" animBg="1"/>
      <p:bldP spid="12" grpId="0"/>
      <p:bldP spid="13" grpId="0"/>
      <p:bldP spid="14" grpId="0" animBg="1"/>
      <p:bldP spid="15" grpId="0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2850</TotalTime>
  <Words>297</Words>
  <Application>Microsoft Office PowerPoint</Application>
  <PresentationFormat>On-screen Show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Presentation Agenda</vt:lpstr>
      <vt:lpstr>Dr. Edel M. Reilly  Julie Anne Bisi, M.Ed.</vt:lpstr>
      <vt:lpstr>Ice-breaker Activity</vt:lpstr>
      <vt:lpstr>Video Presentation: My Own Four Walls            © HEAR US 2009</vt:lpstr>
      <vt:lpstr>Fly Away Home by Eve Bunting </vt:lpstr>
      <vt:lpstr>Model Lesson </vt:lpstr>
      <vt:lpstr>Feedback on Lesson</vt:lpstr>
      <vt:lpstr>Additional Lesson Ideas </vt:lpstr>
      <vt:lpstr>The AVOO Model</vt:lpstr>
      <vt:lpstr>Benefits/Challenges 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17</cp:revision>
  <dcterms:created xsi:type="dcterms:W3CDTF">2010-10-14T01:54:44Z</dcterms:created>
  <dcterms:modified xsi:type="dcterms:W3CDTF">2010-10-24T03:29:53Z</dcterms:modified>
</cp:coreProperties>
</file>