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Default Extension="vml" ContentType="application/vnd.openxmlformats-officedocument.vmlDrawing"/>
  <Override PartName="/ppt/embeddings/Microsoft_Equation6.bin" ContentType="application/vnd.openxmlformats-officedocument.oleObject"/>
  <Override PartName="/ppt/embeddings/Microsoft_Equation8.bin" ContentType="application/vnd.openxmlformats-officedocument.oleObject"/>
  <Override PartName="/ppt/embeddings/Microsoft_Equation11.bin" ContentType="application/vnd.openxmlformats-officedocument.oleObject"/>
  <Override PartName="/ppt/presentation.xml" ContentType="application/vnd.openxmlformats-officedocument.presentationml.presentation.main+xml"/>
  <Default Extension="png" ContentType="image/png"/>
  <Default Extension="pict" ContentType="image/pict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embeddings/Microsoft_Equation3.bin" ContentType="application/vnd.openxmlformats-officedocument.oleObject"/>
  <Override PartName="/ppt/embeddings/Microsoft_Equation5.bin" ContentType="application/vnd.openxmlformats-officedocument.oleObject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embeddings/Microsoft_Equation7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4" r:id="rId9"/>
    <p:sldId id="287" r:id="rId10"/>
    <p:sldId id="265" r:id="rId11"/>
    <p:sldId id="266" r:id="rId12"/>
    <p:sldId id="267" r:id="rId13"/>
    <p:sldId id="273" r:id="rId14"/>
    <p:sldId id="274" r:id="rId15"/>
    <p:sldId id="270" r:id="rId16"/>
    <p:sldId id="271" r:id="rId17"/>
    <p:sldId id="272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Relationship Id="rId2" Type="http://schemas.openxmlformats.org/officeDocument/2006/relationships/image" Target="../media/image5.pict"/><Relationship Id="rId3" Type="http://schemas.openxmlformats.org/officeDocument/2006/relationships/image" Target="../media/image6.pict"/><Relationship Id="rId4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Relationship Id="rId2" Type="http://schemas.openxmlformats.org/officeDocument/2006/relationships/image" Target="../media/image16.pict"/><Relationship Id="rId3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Relationship Id="rId2" Type="http://schemas.openxmlformats.org/officeDocument/2006/relationships/image" Target="../media/image21.pict"/><Relationship Id="rId3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BA8A-A72B-5948-8CFB-32285FA4C89E}" type="datetimeFigureOut">
              <a:rPr lang="en-US" smtClean="0"/>
              <a:t>10/16/10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67F24-4E5D-764B-9EC2-B6F58F1C56E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oleObject" Target="../embeddings/Microsoft_Equation6.bin"/><Relationship Id="rId7" Type="http://schemas.openxmlformats.org/officeDocument/2006/relationships/oleObject" Target="../embeddings/Microsoft_Equation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ionalgallery.gov.au/IndonesianTextiles/CODE/Detail.cfm?IRN=28771" TargetMode="Externa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666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Visualizing Time and Constructing Temples --</a:t>
            </a:r>
            <a:br>
              <a:rPr lang="en-US" dirty="0" smtClean="0"/>
            </a:br>
            <a:r>
              <a:rPr lang="en-US" dirty="0" smtClean="0"/>
              <a:t>Two Projects in Ethnomathematics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77724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Jennifer Wilson</a:t>
            </a:r>
          </a:p>
          <a:p>
            <a:r>
              <a:rPr lang="en-US" dirty="0" smtClean="0"/>
              <a:t>Department of Natural Sciences and Mathematics</a:t>
            </a:r>
          </a:p>
          <a:p>
            <a:r>
              <a:rPr lang="en-US" dirty="0" smtClean="0"/>
              <a:t>Eugene Lang College the New School for Liberal 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Sulba Sutras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 of the Vedic literature </a:t>
            </a:r>
          </a:p>
          <a:p>
            <a:r>
              <a:rPr lang="en-US" dirty="0" smtClean="0"/>
              <a:t>Four Vedas plus six sections:  the Vedas, the Vedangas, the Upanigas, the Upa-Vedas, the Brahmanas and the Pratishakhyas.</a:t>
            </a:r>
          </a:p>
          <a:p>
            <a:r>
              <a:rPr lang="en-US" dirty="0" smtClean="0"/>
              <a:t>Each section has six parts.  </a:t>
            </a:r>
          </a:p>
          <a:p>
            <a:r>
              <a:rPr lang="en-US" dirty="0" smtClean="0"/>
              <a:t>The Sulba Sutras are part of the </a:t>
            </a:r>
            <a:r>
              <a:rPr lang="en-US" dirty="0" smtClean="0"/>
              <a:t>Kalpa Sutras which are part</a:t>
            </a:r>
            <a:r>
              <a:rPr lang="en-US" dirty="0" smtClean="0"/>
              <a:t> of the Vedengas.</a:t>
            </a:r>
          </a:p>
          <a:p>
            <a:r>
              <a:rPr lang="en-US" dirty="0" smtClean="0"/>
              <a:t>Written prior to 600 BC.  Thought to date back to 2000 BC.</a:t>
            </a:r>
          </a:p>
          <a:p>
            <a:r>
              <a:rPr lang="en-US" dirty="0" smtClean="0"/>
              <a:t>Oldest existing geometry texts.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Sulba Sutras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Consists of Baudhayana, the Apastamba, the Manva and the Katyayana</a:t>
            </a:r>
          </a:p>
          <a:p>
            <a:r>
              <a:rPr lang="en-US" dirty="0" smtClean="0"/>
              <a:t>Contain instructions for building temples according to precise specifications and for solving several related geometric construction problems.</a:t>
            </a:r>
          </a:p>
          <a:p>
            <a:r>
              <a:rPr lang="en-US" dirty="0" smtClean="0"/>
              <a:t>Sulba means “cord” or rope”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Sulba Sutras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82296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676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Constructing a Square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Baudhayana Verse I,48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35052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“The diagonal</a:t>
            </a:r>
          </a:p>
          <a:p>
            <a:pPr>
              <a:buNone/>
            </a:pPr>
            <a:r>
              <a:rPr lang="en-US" dirty="0" smtClean="0"/>
              <a:t>of a rectangle</a:t>
            </a:r>
          </a:p>
          <a:p>
            <a:pPr>
              <a:buNone/>
            </a:pPr>
            <a:r>
              <a:rPr lang="en-US" dirty="0"/>
              <a:t>p</a:t>
            </a:r>
            <a:r>
              <a:rPr lang="en-US" dirty="0" smtClean="0"/>
              <a:t>roduces both</a:t>
            </a:r>
          </a:p>
          <a:p>
            <a:pPr>
              <a:buNone/>
            </a:pPr>
            <a:r>
              <a:rPr lang="en-US" dirty="0" smtClean="0"/>
              <a:t>(areas) which its</a:t>
            </a:r>
          </a:p>
          <a:p>
            <a:pPr>
              <a:buNone/>
            </a:pPr>
            <a:r>
              <a:rPr lang="en-US" dirty="0"/>
              <a:t>l</a:t>
            </a:r>
            <a:r>
              <a:rPr lang="en-US" dirty="0" smtClean="0"/>
              <a:t>ength and </a:t>
            </a:r>
          </a:p>
          <a:p>
            <a:pPr>
              <a:buNone/>
            </a:pPr>
            <a:r>
              <a:rPr lang="en-US" dirty="0"/>
              <a:t>b</a:t>
            </a:r>
            <a:r>
              <a:rPr lang="en-US" dirty="0" smtClean="0"/>
              <a:t>readth produce</a:t>
            </a:r>
          </a:p>
          <a:p>
            <a:pPr>
              <a:buNone/>
            </a:pPr>
            <a:r>
              <a:rPr lang="en-US" dirty="0" smtClean="0"/>
              <a:t>separately.”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4152898" y="1143002"/>
            <a:ext cx="2247903" cy="129539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400552" y="2954339"/>
            <a:ext cx="2514607" cy="148590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914899" y="4953000"/>
            <a:ext cx="1790706" cy="159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914900" y="6400800"/>
            <a:ext cx="1485910" cy="159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4419605" y="4421187"/>
            <a:ext cx="3962399" cy="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4191795" y="5677695"/>
            <a:ext cx="1446209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705602" y="4954593"/>
            <a:ext cx="2209805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7658102" y="3695701"/>
            <a:ext cx="2514600" cy="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6400801" y="2438402"/>
            <a:ext cx="2514605" cy="15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2666989" y="3657609"/>
            <a:ext cx="2247916" cy="129699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152640" y="1657350"/>
            <a:ext cx="2514607" cy="148590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Baudhayana Verse I,48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35052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“This is seen in</a:t>
            </a:r>
          </a:p>
          <a:p>
            <a:pPr>
              <a:buNone/>
            </a:pPr>
            <a:r>
              <a:rPr lang="en-US" dirty="0" smtClean="0"/>
              <a:t> rectangles of sides</a:t>
            </a:r>
          </a:p>
          <a:p>
            <a:pPr>
              <a:buNone/>
            </a:pPr>
            <a:r>
              <a:rPr lang="en-US" dirty="0" smtClean="0"/>
              <a:t> three and four,</a:t>
            </a:r>
          </a:p>
          <a:p>
            <a:pPr>
              <a:buNone/>
            </a:pPr>
            <a:r>
              <a:rPr lang="en-US" dirty="0" smtClean="0"/>
              <a:t> twelve and five,</a:t>
            </a:r>
          </a:p>
          <a:p>
            <a:pPr>
              <a:buNone/>
            </a:pPr>
            <a:r>
              <a:rPr lang="en-US" dirty="0" smtClean="0"/>
              <a:t> fifteen and eight,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seven and twenty-</a:t>
            </a:r>
          </a:p>
          <a:p>
            <a:pPr>
              <a:buNone/>
            </a:pPr>
            <a:r>
              <a:rPr lang="en-US" dirty="0" smtClean="0"/>
              <a:t> four, twelve and</a:t>
            </a:r>
          </a:p>
          <a:p>
            <a:pPr>
              <a:buNone/>
            </a:pPr>
            <a:r>
              <a:rPr lang="en-US" dirty="0" smtClean="0"/>
              <a:t> thirty-five, fifteen</a:t>
            </a:r>
          </a:p>
          <a:p>
            <a:pPr>
              <a:buNone/>
            </a:pPr>
            <a:r>
              <a:rPr lang="en-US" dirty="0" smtClean="0"/>
              <a:t> and thirty-six.”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4152898" y="1143002"/>
            <a:ext cx="2247903" cy="129539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400552" y="2954339"/>
            <a:ext cx="2514607" cy="148590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914899" y="4953000"/>
            <a:ext cx="1790706" cy="159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914900" y="6400800"/>
            <a:ext cx="1485910" cy="159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4419605" y="4421187"/>
            <a:ext cx="3962399" cy="6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4191795" y="5677695"/>
            <a:ext cx="1446209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705602" y="4954593"/>
            <a:ext cx="2209805" cy="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7658102" y="3695701"/>
            <a:ext cx="2514600" cy="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6400801" y="2438402"/>
            <a:ext cx="2514605" cy="15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2666989" y="3657609"/>
            <a:ext cx="2247916" cy="129699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152640" y="1657350"/>
            <a:ext cx="2514607" cy="148590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Baudhayana Verse I,50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8006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Suppose the two given squares are ABCD and EFGH with AB &gt; EF. Mark off points J, K on AB and DC with AJ = DK = EF.  Then the line AK is the side of the required square.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1"/>
            <a:ext cx="6781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417639"/>
            <a:ext cx="731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construct a square </a:t>
            </a:r>
            <a:r>
              <a:rPr lang="en-US" sz="2800" dirty="0" smtClean="0"/>
              <a:t>equal to the sum of two unequal squares.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Baudhayana Verse I,51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787682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Suppose the two given squares are ABCD and EFGH with AB &gt; EF. Form an arc DL with center A.  Then JL is the side of the required square.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7924800" cy="2654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417639"/>
            <a:ext cx="731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construct a square </a:t>
            </a:r>
            <a:r>
              <a:rPr lang="en-US" sz="2800" dirty="0" smtClean="0"/>
              <a:t>equal to the difference of two unequal squares.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Baudhayana Verse I,54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44" y="2094601"/>
            <a:ext cx="7613122" cy="2934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417639"/>
            <a:ext cx="7315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construct a square with area </a:t>
            </a:r>
            <a:r>
              <a:rPr lang="en-US" sz="2800" dirty="0" smtClean="0"/>
              <a:t>equal to a rectangle.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0292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Suppose the rectangle is ABCD with AB &gt; CD. Form a square AEFD.  Cut the excess area into two equal parts and place one part on the side of the square.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Baudhayana Verse I,54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44" y="1417639"/>
            <a:ext cx="7613122" cy="2773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191000"/>
            <a:ext cx="8000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Suppose the rectangle is ABCD with AB &gt; CD. Form a square AEFD.  Cut the excess area into two equal parts and place one part on the side of the square.  This gives two squares, a larger one AGJC’ and a smaller one FHJB’; the required square is the difference of these squares.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Citis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17638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citi is constructed of 5 layers of brick.  </a:t>
            </a:r>
          </a:p>
          <a:p>
            <a:r>
              <a:rPr lang="en-US" sz="2400" dirty="0" smtClean="0"/>
              <a:t>The first, third and fifth have the same pattern; the second and fourth a different pattern.  </a:t>
            </a:r>
          </a:p>
          <a:p>
            <a:r>
              <a:rPr lang="en-US" sz="2400" dirty="0" smtClean="0"/>
              <a:t>The patterns are arranged so no joint lies on top or below another.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80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layer has roughly 200 bricks.</a:t>
            </a:r>
          </a:p>
          <a:p>
            <a:r>
              <a:rPr lang="en-US" sz="2400" dirty="0" smtClean="0"/>
              <a:t>The bricks have height 6.4 angulas (4.8 in).     </a:t>
            </a:r>
          </a:p>
          <a:p>
            <a:r>
              <a:rPr lang="en-US" sz="2400" dirty="0" smtClean="0"/>
              <a:t>The first layer has area 7.5  sq. purusas; the second layer has area 8.5 sq. purusas, etc.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356630"/>
            <a:ext cx="739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most common measurements mentioned in citi construction are the a</a:t>
            </a:r>
            <a:r>
              <a:rPr lang="en-US" sz="2400" dirty="0" smtClean="0"/>
              <a:t>ngula  (0.75 in) and the </a:t>
            </a:r>
            <a:r>
              <a:rPr lang="en-US" sz="2400" dirty="0" smtClean="0"/>
              <a:t>purusa (7 ft, 6 in).   120 angulas = 1 purusa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10:00-10:05  Introduction</a:t>
            </a:r>
          </a:p>
          <a:p>
            <a:pPr>
              <a:buNone/>
            </a:pPr>
            <a:r>
              <a:rPr lang="en-US" sz="2400" dirty="0" smtClean="0"/>
              <a:t>10:05-10:15  Discussion of Opening Calendar Questions</a:t>
            </a:r>
          </a:p>
          <a:p>
            <a:pPr>
              <a:buNone/>
            </a:pPr>
            <a:r>
              <a:rPr lang="en-US" sz="2400" dirty="0" smtClean="0"/>
              <a:t>10:15-10:25  Calendar Calculations.</a:t>
            </a:r>
          </a:p>
          <a:p>
            <a:pPr>
              <a:buNone/>
            </a:pPr>
            <a:r>
              <a:rPr lang="en-US" sz="2400" dirty="0" smtClean="0"/>
              <a:t>10:25-10:35  Introduction of the Tika</a:t>
            </a:r>
          </a:p>
          <a:p>
            <a:pPr>
              <a:buNone/>
            </a:pPr>
            <a:r>
              <a:rPr lang="en-US" sz="2400" dirty="0" smtClean="0"/>
              <a:t>10:35-10:50  Tika Problems</a:t>
            </a:r>
          </a:p>
          <a:p>
            <a:pPr>
              <a:buNone/>
            </a:pPr>
            <a:r>
              <a:rPr lang="en-US" sz="2400" dirty="0" smtClean="0"/>
              <a:t>10:50-11:00  Discussion of Classroom Implementation</a:t>
            </a:r>
          </a:p>
          <a:p>
            <a:pPr>
              <a:buNone/>
            </a:pPr>
            <a:r>
              <a:rPr lang="en-US" sz="2400" dirty="0" smtClean="0"/>
              <a:t>11:00-11:05  Mental Break</a:t>
            </a:r>
          </a:p>
          <a:p>
            <a:pPr>
              <a:buNone/>
            </a:pPr>
            <a:r>
              <a:rPr lang="en-US" sz="2400" dirty="0" smtClean="0"/>
              <a:t>11:05-11:15  Introduction of Sulba Sutras and temple construction problems</a:t>
            </a:r>
          </a:p>
          <a:p>
            <a:pPr>
              <a:buNone/>
            </a:pPr>
            <a:r>
              <a:rPr lang="en-US" sz="2400" dirty="0" smtClean="0"/>
              <a:t>11:15-11:25 Sulba Sutra Problem Session </a:t>
            </a:r>
          </a:p>
          <a:p>
            <a:pPr>
              <a:buNone/>
            </a:pPr>
            <a:r>
              <a:rPr lang="en-US" sz="2400" dirty="0" smtClean="0"/>
              <a:t>11:25-11:30  Wrap-up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yena Citi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Rathacakra Citi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372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Kurma Citi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59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Baudhayana Verse II,12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increase the size of one layer from </a:t>
            </a:r>
            <a:r>
              <a:rPr lang="en-US" sz="2800" dirty="0" smtClean="0"/>
              <a:t>7.5  sq. purusas to 7.5 + q  sq. purusas.</a:t>
            </a:r>
          </a:p>
          <a:p>
            <a:endParaRPr lang="en-US" sz="2800" dirty="0" smtClean="0"/>
          </a:p>
          <a:p>
            <a:r>
              <a:rPr lang="en-US" sz="2800" dirty="0" smtClean="0"/>
              <a:t>Substitute a square of 1 sq. purusas  with a square of 1+(2q/15) sq. purusas.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936053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total area will be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28800" y="5376684"/>
          <a:ext cx="4648200" cy="871716"/>
        </p:xfrm>
        <a:graphic>
          <a:graphicData uri="http://schemas.openxmlformats.org/presentationml/2006/ole">
            <p:oleObj spid="_x0000_s39938" name="Equation" r:id="rId3" imgW="1854200" imgH="3048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81800" y="5638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sq. purusas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657600"/>
            <a:ext cx="1981200" cy="11313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4050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389769"/>
            <a:ext cx="3581400" cy="1399164"/>
          </a:xfrm>
          <a:prstGeom prst="rect">
            <a:avLst/>
          </a:prstGeom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248400" y="4559588"/>
          <a:ext cx="1295400" cy="376465"/>
        </p:xfrm>
        <a:graphic>
          <a:graphicData uri="http://schemas.openxmlformats.org/presentationml/2006/ole">
            <p:oleObj spid="_x0000_s39940" name="Equation" r:id="rId6" imgW="800100" imgH="228600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286000" y="4641810"/>
          <a:ext cx="1143000" cy="294243"/>
        </p:xfrm>
        <a:graphic>
          <a:graphicData uri="http://schemas.openxmlformats.org/presentationml/2006/ole">
            <p:oleObj spid="_x0000_s39941" name="Equation" r:id="rId7" imgW="6858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Square Root of Two </a:t>
            </a:r>
            <a:r>
              <a:rPr lang="en-US" dirty="0" smtClean="0"/>
              <a:t>Approximation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417638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“Increase the length of the side by its third  and this third by its own fourth less the thirty-fourth part of that fourth.  The increase length is a small amount in excess.”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71600" y="3276600"/>
          <a:ext cx="3429000" cy="997743"/>
        </p:xfrm>
        <a:graphic>
          <a:graphicData uri="http://schemas.openxmlformats.org/presentationml/2006/ole">
            <p:oleObj spid="_x0000_s40962" name="Equation" r:id="rId3" imgW="1816100" imgH="3683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5029200" y="3478213"/>
          <a:ext cx="1385888" cy="419099"/>
        </p:xfrm>
        <a:graphic>
          <a:graphicData uri="http://schemas.openxmlformats.org/presentationml/2006/ole">
            <p:oleObj spid="_x0000_s40963" name="Equation" r:id="rId4" imgW="876300" imgH="1270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371600" y="4724400"/>
          <a:ext cx="1908175" cy="920750"/>
        </p:xfrm>
        <a:graphic>
          <a:graphicData uri="http://schemas.openxmlformats.org/presentationml/2006/ole">
            <p:oleObj spid="_x0000_s40964" name="Equation" r:id="rId5" imgW="12065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Square Root of Two </a:t>
            </a:r>
            <a:r>
              <a:rPr lang="en-US" dirty="0" smtClean="0"/>
              <a:t>Approximation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1763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Units:  prasada  (hand span),  </a:t>
            </a:r>
          </a:p>
          <a:p>
            <a:r>
              <a:rPr lang="en-US" sz="2400" dirty="0" smtClean="0"/>
              <a:t>           angula (thumb width)         </a:t>
            </a:r>
            <a:r>
              <a:rPr lang="en-US" sz="2400" dirty="0" smtClean="0"/>
              <a:t>1 prasada = 12 angula</a:t>
            </a:r>
          </a:p>
          <a:p>
            <a:r>
              <a:rPr lang="en-US" sz="2400" dirty="0" smtClean="0"/>
              <a:t>           sesame seed                       </a:t>
            </a:r>
            <a:r>
              <a:rPr lang="en-US" sz="2400" dirty="0" smtClean="0"/>
              <a:t>1 angula = 34 sesame       </a:t>
            </a:r>
          </a:p>
          <a:p>
            <a:r>
              <a:rPr lang="en-US" sz="2400" dirty="0" smtClean="0"/>
              <a:t>                                                                               </a:t>
            </a:r>
            <a:r>
              <a:rPr lang="en-US" sz="2400" dirty="0" smtClean="0"/>
              <a:t>seeds</a:t>
            </a:r>
          </a:p>
          <a:p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28800" y="3341548"/>
          <a:ext cx="4343400" cy="852487"/>
        </p:xfrm>
        <a:graphic>
          <a:graphicData uri="http://schemas.openxmlformats.org/presentationml/2006/ole">
            <p:oleObj spid="_x0000_s41986" name="Equation" r:id="rId3" imgW="1816100" imgH="3683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4495801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1 pr + 4 ang + 1 ang – 1 sesame seed</a:t>
            </a:r>
          </a:p>
          <a:p>
            <a:r>
              <a:rPr lang="en-US" sz="2400" dirty="0" smtClean="0"/>
              <a:t>= 1 pr + 5 ang – 1 sesame seed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Square Root of Two </a:t>
            </a:r>
            <a:r>
              <a:rPr lang="en-US" dirty="0" smtClean="0"/>
              <a:t>Approximation</a:t>
            </a:r>
            <a:r>
              <a:rPr lang="en-US" dirty="0" smtClean="0"/>
              <a:t>  (David Henderson)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17638"/>
            <a:ext cx="6477000" cy="2239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3264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prasada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981200"/>
            <a:ext cx="461665" cy="1283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1 prasada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962400"/>
            <a:ext cx="6477000" cy="260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ang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289566" y="6166366"/>
            <a:ext cx="240268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Square Root of Two Approximation  (David Henderson)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638"/>
            <a:ext cx="7239000" cy="4221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03078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sesame seed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133600" y="50292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866900" y="48387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Calendar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units do we use to measure 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units are based on physical cycles and which units are based on cultural, religious or social conventions?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time units are represented in our calendar?  How are they represented?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parts of our calendar stay the same each year?  What parts are different?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day of the week will it be 1000 days from today?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will be the date 1000 days from today?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many days are there until Jan. 10, 2013?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largest possible number of Friday the 13</a:t>
            </a:r>
            <a:r>
              <a:rPr lang="en-US" baseline="30000" dirty="0" smtClean="0"/>
              <a:t>th</a:t>
            </a:r>
            <a:r>
              <a:rPr lang="en-US" dirty="0" smtClean="0"/>
              <a:t>’s in one year?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Tika</a:t>
            </a:r>
            <a:endParaRPr lang="en-US" dirty="0"/>
          </a:p>
        </p:txBody>
      </p:sp>
      <p:pic>
        <p:nvPicPr>
          <p:cNvPr id="8" name="Picture 7" descr=" | 35-day calendar [plintangan]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749296"/>
            <a:ext cx="6248400" cy="410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1417639"/>
            <a:ext cx="746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Tika is a representation of the Balinese 210-day Pawukon calendar cycle which marks religious holidays.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Tika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19400" y="-1173162"/>
            <a:ext cx="3505200" cy="868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92283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top to bottom and left to right.</a:t>
            </a:r>
          </a:p>
          <a:p>
            <a:r>
              <a:rPr lang="en-US" sz="2800" dirty="0" smtClean="0"/>
              <a:t>Each column represents a </a:t>
            </a:r>
            <a:r>
              <a:rPr lang="en-US" sz="2800" i="1" dirty="0" smtClean="0"/>
              <a:t>wuku</a:t>
            </a:r>
            <a:r>
              <a:rPr lang="en-US" sz="2800" dirty="0" smtClean="0"/>
              <a:t> or 7-day week.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Each day is simultaneously part of a 1-day</a:t>
            </a:r>
          </a:p>
          <a:p>
            <a:pPr>
              <a:buNone/>
            </a:pPr>
            <a:r>
              <a:rPr lang="en-US" dirty="0" smtClean="0"/>
              <a:t>week, a 2-day week, a 3-day week, ….  a 10</a:t>
            </a:r>
          </a:p>
          <a:p>
            <a:pPr>
              <a:buNone/>
            </a:pPr>
            <a:r>
              <a:rPr lang="en-US" dirty="0" smtClean="0"/>
              <a:t>day week.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3048001"/>
            <a:ext cx="670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If today is</a:t>
            </a:r>
          </a:p>
          <a:p>
            <a:pPr>
              <a:buNone/>
            </a:pPr>
            <a:r>
              <a:rPr lang="en-US" sz="2800" dirty="0" smtClean="0"/>
              <a:t> (1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,2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1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, 2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3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, 4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, 6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, 6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,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4</a:t>
            </a:r>
            <a:r>
              <a:rPr lang="en-US" sz="2800" baseline="-25000" dirty="0" smtClean="0"/>
              <a:t>9</a:t>
            </a:r>
            <a:r>
              <a:rPr lang="en-US" sz="2800" dirty="0" smtClean="0"/>
              <a:t>, 3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),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962400"/>
            <a:ext cx="6172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/>
              <a:t>t</a:t>
            </a:r>
            <a:r>
              <a:rPr lang="en-US" sz="2800" dirty="0" smtClean="0"/>
              <a:t>omorrow will be</a:t>
            </a:r>
          </a:p>
          <a:p>
            <a:pPr>
              <a:buNone/>
            </a:pPr>
            <a:r>
              <a:rPr lang="en-US" sz="2800" dirty="0" smtClean="0"/>
              <a:t> (1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,1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2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, 3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4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, 5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, 7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, 7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,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5</a:t>
            </a:r>
            <a:r>
              <a:rPr lang="en-US" sz="2800" baseline="-25000" dirty="0" smtClean="0"/>
              <a:t>9</a:t>
            </a:r>
            <a:r>
              <a:rPr lang="en-US" sz="2800" dirty="0" smtClean="0"/>
              <a:t>, 4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).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193506"/>
            <a:ext cx="670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The day after will be</a:t>
            </a:r>
          </a:p>
          <a:p>
            <a:pPr>
              <a:buNone/>
            </a:pPr>
            <a:r>
              <a:rPr lang="en-US" sz="2800" dirty="0" smtClean="0"/>
              <a:t> (1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,2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3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, 4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5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, 6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, 1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, 8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,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6</a:t>
            </a:r>
            <a:r>
              <a:rPr lang="en-US" sz="2800" baseline="-25000" dirty="0" smtClean="0"/>
              <a:t>9</a:t>
            </a:r>
            <a:r>
              <a:rPr lang="en-US" sz="2800" dirty="0" smtClean="0"/>
              <a:t>, 5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61519" y="-2529681"/>
            <a:ext cx="3078162" cy="868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388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Row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Column: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4347865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-25000" dirty="0" smtClean="0"/>
              <a:t>7</a:t>
            </a:r>
            <a:r>
              <a:rPr lang="en-US" sz="2400" dirty="0" smtClean="0"/>
              <a:t>, 5</a:t>
            </a:r>
            <a:r>
              <a:rPr lang="en-US" sz="2400" baseline="-25000" dirty="0" smtClean="0"/>
              <a:t>5,</a:t>
            </a:r>
            <a:r>
              <a:rPr lang="en-US" sz="2400" dirty="0" smtClean="0"/>
              <a:t> 2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4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, 5</a:t>
            </a:r>
            <a:r>
              <a:rPr lang="en-US" sz="2400" baseline="-25000" dirty="0" smtClean="0"/>
              <a:t>9,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876800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4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5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, 6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7</a:t>
            </a:r>
            <a:r>
              <a:rPr lang="en-US" sz="2400" dirty="0" smtClean="0"/>
              <a:t>, 4</a:t>
            </a:r>
            <a:r>
              <a:rPr lang="en-US" sz="2400" baseline="-25000" dirty="0" smtClean="0"/>
              <a:t>8, </a:t>
            </a:r>
            <a:r>
              <a:rPr lang="en-US" sz="2400" dirty="0" smtClean="0"/>
              <a:t>5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, 5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43000" y="2971800"/>
            <a:ext cx="2590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61519" y="-2529681"/>
            <a:ext cx="3078162" cy="868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352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  <a:r>
              <a:rPr lang="en-US" sz="2400" dirty="0" smtClean="0"/>
              <a:t>.  (1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1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1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1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, 1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, 5</a:t>
            </a:r>
            <a:r>
              <a:rPr lang="en-US" sz="2400" baseline="-25000" dirty="0" smtClean="0"/>
              <a:t>7</a:t>
            </a:r>
            <a:r>
              <a:rPr lang="en-US" sz="2400" dirty="0" smtClean="0"/>
              <a:t>, 5</a:t>
            </a:r>
            <a:r>
              <a:rPr lang="en-US" sz="2400" baseline="-25000" dirty="0" smtClean="0"/>
              <a:t>8, </a:t>
            </a:r>
            <a:r>
              <a:rPr lang="en-US" sz="2400" dirty="0" smtClean="0"/>
              <a:t>4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)</a:t>
            </a:r>
            <a:endParaRPr lang="en-US" sz="2400" baseline="-25000" dirty="0" smtClean="0"/>
          </a:p>
          <a:p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90600" y="39624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 (1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1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1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, 4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7</a:t>
            </a:r>
            <a:r>
              <a:rPr lang="en-US" sz="2400" dirty="0" smtClean="0"/>
              <a:t>, 2</a:t>
            </a:r>
            <a:r>
              <a:rPr lang="en-US" sz="2400" baseline="-25000" dirty="0" smtClean="0"/>
              <a:t>8, </a:t>
            </a:r>
            <a:r>
              <a:rPr lang="en-US" sz="2400" dirty="0"/>
              <a:t>7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, 1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)</a:t>
            </a:r>
            <a:endParaRPr lang="en-US" sz="2400" baseline="-250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430018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 39 days</a:t>
            </a:r>
            <a:endParaRPr lang="en-US" sz="2400" baseline="-250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58187" y="5266730"/>
            <a:ext cx="134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(mod 2)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371600" y="5168682"/>
          <a:ext cx="1945879" cy="397394"/>
        </p:xfrm>
        <a:graphic>
          <a:graphicData uri="http://schemas.openxmlformats.org/presentationml/2006/ole">
            <p:oleObj spid="_x0000_s46082" name="Equation" r:id="rId4" imgW="901700" imgH="127000" progId="Equation.3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334000" y="5636062"/>
          <a:ext cx="1828800" cy="383738"/>
        </p:xfrm>
        <a:graphic>
          <a:graphicData uri="http://schemas.openxmlformats.org/presentationml/2006/ole">
            <p:oleObj spid="_x0000_s46083" name="Equation" r:id="rId5" imgW="901700" imgH="1270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67600" y="556368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</a:t>
            </a:r>
            <a:r>
              <a:rPr lang="en-US" dirty="0" smtClean="0"/>
              <a:t>od 4) </a:t>
            </a:r>
          </a:p>
          <a:p>
            <a:endParaRPr lang="en-US" dirty="0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436442" y="5650468"/>
          <a:ext cx="1805233" cy="369331"/>
        </p:xfrm>
        <a:graphic>
          <a:graphicData uri="http://schemas.openxmlformats.org/presentationml/2006/ole">
            <p:oleObj spid="_x0000_s46084" name="Equation" r:id="rId6" imgW="889000" imgH="127000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5334000" y="5168682"/>
          <a:ext cx="1541463" cy="395005"/>
        </p:xfrm>
        <a:graphic>
          <a:graphicData uri="http://schemas.openxmlformats.org/presentationml/2006/ole">
            <p:oleObj spid="_x0000_s46085" name="Equation" r:id="rId7" imgW="939800" imgH="1270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58187" y="5650468"/>
            <a:ext cx="103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(mod 5)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516868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(mod 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10154</TotalTime>
  <Words>1241</Words>
  <Application>Microsoft Macintosh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Equation</vt:lpstr>
      <vt:lpstr>Visualizing Time and Constructing Temples -- Two Projects in Ethnomathematics</vt:lpstr>
      <vt:lpstr>Game Plan</vt:lpstr>
      <vt:lpstr>General Calendar Questions</vt:lpstr>
      <vt:lpstr>Calendar Calculations</vt:lpstr>
      <vt:lpstr>The Tika</vt:lpstr>
      <vt:lpstr>The Tika</vt:lpstr>
      <vt:lpstr>The Tika</vt:lpstr>
      <vt:lpstr>Slide 8</vt:lpstr>
      <vt:lpstr>Slide 9</vt:lpstr>
      <vt:lpstr>Sulba Sutras</vt:lpstr>
      <vt:lpstr>The Sulba Sutras</vt:lpstr>
      <vt:lpstr>The Sulba Sutras</vt:lpstr>
      <vt:lpstr>Baudhayana Verse I,48</vt:lpstr>
      <vt:lpstr>Baudhayana Verse I,48</vt:lpstr>
      <vt:lpstr>Baudhayana Verse I,50</vt:lpstr>
      <vt:lpstr>Baudhayana Verse I,51</vt:lpstr>
      <vt:lpstr>Baudhayana Verse I,54</vt:lpstr>
      <vt:lpstr>Baudhayana Verse I,54</vt:lpstr>
      <vt:lpstr>Constructing the Citis</vt:lpstr>
      <vt:lpstr>The Syena Citi</vt:lpstr>
      <vt:lpstr>The Rathacakra Citi</vt:lpstr>
      <vt:lpstr>The Kurma Citi</vt:lpstr>
      <vt:lpstr>Baudhayana Verse II,12</vt:lpstr>
      <vt:lpstr>Square Root of Two Approximation</vt:lpstr>
      <vt:lpstr>Square Root of Two Approximation</vt:lpstr>
      <vt:lpstr> Square Root of Two Approximation  (David Henderson)</vt:lpstr>
      <vt:lpstr>Square Root of Two Approximation  (David Henderson)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Time and Constructing Temples -- Two Projects in Ethnomathematics</dc:title>
  <dc:creator>Office 2004 Test Drive User</dc:creator>
  <cp:lastModifiedBy>Office 2004 Test Drive User</cp:lastModifiedBy>
  <cp:revision>39</cp:revision>
  <dcterms:created xsi:type="dcterms:W3CDTF">2010-10-16T21:28:10Z</dcterms:created>
  <dcterms:modified xsi:type="dcterms:W3CDTF">2010-10-23T22:42:45Z</dcterms:modified>
</cp:coreProperties>
</file>